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drawings/vmlDrawing1.vml" ContentType="application/vnd.openxmlformats-officedocument.vmlDrawing"/>
  <Override PartName="/ppt/embeddings/oleObject1.bin" ContentType="application/vnd.openxmlformats-officedocument.oleObject"/>
  <Override PartName="/ppt/handoutMasters/handoutMaster1.xml" ContentType="application/vnd.openxmlformats-officedocument.presentationml.handoutMaster+xml"/>
  <Override PartName="/ppt/media/media1.mkv" ContentType="video/unknown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3" r:id="rId2"/>
  </p:sldMasterIdLst>
  <p:notesMasterIdLst>
    <p:notesMasterId r:id="rId45"/>
  </p:notesMasterIdLst>
  <p:handoutMasterIdLst>
    <p:handoutMasterId r:id="rId46"/>
  </p:handoutMasterIdLst>
  <p:sldIdLst>
    <p:sldId id="257" r:id="rId3"/>
    <p:sldId id="279" r:id="rId4"/>
    <p:sldId id="374" r:id="rId5"/>
    <p:sldId id="437" r:id="rId6"/>
    <p:sldId id="260" r:id="rId7"/>
    <p:sldId id="261" r:id="rId8"/>
    <p:sldId id="262" r:id="rId9"/>
    <p:sldId id="263" r:id="rId10"/>
    <p:sldId id="432" r:id="rId11"/>
    <p:sldId id="413" r:id="rId12"/>
    <p:sldId id="433" r:id="rId13"/>
    <p:sldId id="410" r:id="rId14"/>
    <p:sldId id="411" r:id="rId15"/>
    <p:sldId id="414" r:id="rId16"/>
    <p:sldId id="434" r:id="rId17"/>
    <p:sldId id="378" r:id="rId18"/>
    <p:sldId id="338" r:id="rId19"/>
    <p:sldId id="339" r:id="rId20"/>
    <p:sldId id="340" r:id="rId21"/>
    <p:sldId id="380" r:id="rId22"/>
    <p:sldId id="383" r:id="rId23"/>
    <p:sldId id="384" r:id="rId24"/>
    <p:sldId id="386" r:id="rId25"/>
    <p:sldId id="387" r:id="rId26"/>
    <p:sldId id="388" r:id="rId27"/>
    <p:sldId id="389" r:id="rId28"/>
    <p:sldId id="390" r:id="rId29"/>
    <p:sldId id="436" r:id="rId30"/>
    <p:sldId id="396" r:id="rId31"/>
    <p:sldId id="428" r:id="rId32"/>
    <p:sldId id="418" r:id="rId33"/>
    <p:sldId id="408" r:id="rId34"/>
    <p:sldId id="409" r:id="rId35"/>
    <p:sldId id="412" r:id="rId36"/>
    <p:sldId id="426" r:id="rId37"/>
    <p:sldId id="420" r:id="rId38"/>
    <p:sldId id="415" r:id="rId39"/>
    <p:sldId id="429" r:id="rId40"/>
    <p:sldId id="431" r:id="rId41"/>
    <p:sldId id="276" r:id="rId42"/>
    <p:sldId id="278" r:id="rId43"/>
    <p:sldId id="438" r:id="rId44"/>
  </p:sldIdLst>
  <p:sldSz cx="12192000" cy="6858000"/>
  <p:notesSz cx="7099300" cy="1023461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DejaVu Sans"/>
        <a:cs typeface="DejaVu San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4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69">
          <p15:clr>
            <a:srgbClr val="A4A3A4"/>
          </p15:clr>
        </p15:guide>
        <p15:guide id="2" pos="229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800000"/>
    <a:srgbClr val="008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Sötét stílus 1 – 2. jelölőszín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9" autoAdjust="0"/>
    <p:restoredTop sz="94684" autoAdjust="0"/>
  </p:normalViewPr>
  <p:slideViewPr>
    <p:cSldViewPr>
      <p:cViewPr>
        <p:scale>
          <a:sx n="80" d="100"/>
          <a:sy n="80" d="100"/>
        </p:scale>
        <p:origin x="-1506" y="-750"/>
      </p:cViewPr>
      <p:guideLst>
        <p:guide orient="horz" pos="1842"/>
        <p:guide pos="3840"/>
      </p:guideLst>
    </p:cSldViewPr>
  </p:slideViewPr>
  <p:outlineViewPr>
    <p:cViewPr varScale="1">
      <p:scale>
        <a:sx n="170" d="200"/>
        <a:sy n="170" d="200"/>
      </p:scale>
      <p:origin x="0" y="32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969"/>
        <p:guide pos="2299"/>
      </p:guideLst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notesMaster" Target="notesMasters/notesMaster1.xml"/><Relationship Id="rId46" Type="http://schemas.openxmlformats.org/officeDocument/2006/relationships/handoutMaster" Target="handoutMasters/handout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50" Type="http://schemas.openxmlformats.org/officeDocument/2006/relationships/tableStyles" Target="tableStyles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oleObject" Target="file:///E:\Sajat\Palyazatok\NKTH\Nemzeti%20Technologia%20Program%202008\Kiserletek\Tojotyuk\1%20kiserlet\Eredmeny%20abrak%20(szines).xls" TargetMode="External"/></Relationships>
</file>

<file path=ppt/charts/_rels/chart1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1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1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4.xml.rels><?xml version='1.0' encoding='UTF-8' standalone='yes'?>
<Relationships xmlns="http://schemas.openxmlformats.org/package/2006/relationships"><Relationship Id="rId1" Type="http://schemas.openxmlformats.org/officeDocument/2006/relationships/oleObject" Target="file:///\\vboxsrv\home\01_Kutatas\Toszi\Research\Tojo_v1.0.xlsx" TargetMode="External"/></Relationships>
</file>

<file path=ppt/charts/_rels/chart15.xml.rels><?xml version='1.0' encoding='UTF-8' standalone='yes'?>
<Relationships xmlns="http://schemas.openxmlformats.org/package/2006/relationships"><Relationship Id="rId1" Type="http://schemas.openxmlformats.org/officeDocument/2006/relationships/oleObject" Target="file:///\\vboxsrv\home\01_Kutatas\Toszi\Research\Tojo_v1.0.xlsx" TargetMode="External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oleObject" Target="file:///C:\Users\HP\Documents\G&#225;bor\Baromfiteny&#233;szt&#233;si%20Szimp&#243;zium\2021\Munkaanyagok\Eredmeny%20abrak%20(szines).xls" TargetMode="External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oleObject" Target="file:///C:\Users\HP\Documents\G&#225;bor\Baromfiteny&#233;szt&#233;si%20Szimp&#243;zium\2021\Munkaanyagok\Eredmeny%20abrak%20(szines).xls" TargetMode="External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5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7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8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9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274438764324171"/>
          <c:y val="6.2650676123254104E-2"/>
          <c:w val="0.82979268828639718"/>
          <c:h val="0.7509239268478537"/>
        </c:manualLayout>
      </c:layout>
      <c:lineChart>
        <c:grouping val="standard"/>
        <c:varyColors val="0"/>
        <c:ser>
          <c:idx val="2"/>
          <c:order val="0"/>
          <c:tx>
            <c:strRef>
              <c:f>Élősúly!$A$6</c:f>
              <c:strCache>
                <c:ptCount val="1"/>
                <c:pt idx="0">
                  <c:v>TETRA SL</c:v>
                </c:pt>
              </c:strCache>
            </c:strRef>
          </c:tx>
          <c:spPr>
            <a:ln w="381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Élősúly!$B$1:$O$1</c:f>
              <c:numCache>
                <c:formatCode>General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Élősúly!$B$6:$O$6</c:f>
              <c:numCache>
                <c:formatCode>0</c:formatCode>
                <c:ptCount val="14"/>
                <c:pt idx="0">
                  <c:v>1701</c:v>
                </c:pt>
                <c:pt idx="1">
                  <c:v>1857</c:v>
                </c:pt>
                <c:pt idx="2">
                  <c:v>1911</c:v>
                </c:pt>
                <c:pt idx="3">
                  <c:v>1943</c:v>
                </c:pt>
                <c:pt idx="4">
                  <c:v>1923</c:v>
                </c:pt>
                <c:pt idx="5">
                  <c:v>1940</c:v>
                </c:pt>
                <c:pt idx="6">
                  <c:v>2018</c:v>
                </c:pt>
                <c:pt idx="7">
                  <c:v>2031</c:v>
                </c:pt>
                <c:pt idx="8">
                  <c:v>2074</c:v>
                </c:pt>
                <c:pt idx="9">
                  <c:v>2117</c:v>
                </c:pt>
                <c:pt idx="10">
                  <c:v>2157</c:v>
                </c:pt>
                <c:pt idx="11">
                  <c:v>2192</c:v>
                </c:pt>
                <c:pt idx="12">
                  <c:v>2202</c:v>
                </c:pt>
                <c:pt idx="13">
                  <c:v>2235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2EE-4EE6-ADC2-FB43534783B5}"/>
            </c:ext>
          </c:extLst>
        </c:ser>
        <c:ser>
          <c:idx val="0"/>
          <c:order val="1"/>
          <c:tx>
            <c:strRef>
              <c:f>Élősúly!$A$7</c:f>
              <c:strCache>
                <c:ptCount val="1"/>
                <c:pt idx="0">
                  <c:v>TETRA BLANCA</c:v>
                </c:pt>
              </c:strCache>
            </c:strRef>
          </c:tx>
          <c:spPr>
            <a:ln w="38100">
              <a:solidFill>
                <a:srgbClr val="0000FF"/>
              </a:solidFill>
              <a:prstDash val="solid"/>
            </a:ln>
          </c:spPr>
          <c:marker>
            <c:symbol val="none"/>
          </c:marker>
          <c:cat>
            <c:numRef>
              <c:f>Élősúly!$B$1:$O$1</c:f>
              <c:numCache>
                <c:formatCode>General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Élősúly!$B$7:$O$7</c:f>
              <c:numCache>
                <c:formatCode>0</c:formatCode>
                <c:ptCount val="14"/>
                <c:pt idx="0">
                  <c:v>1280</c:v>
                </c:pt>
                <c:pt idx="1">
                  <c:v>1418</c:v>
                </c:pt>
                <c:pt idx="2">
                  <c:v>1441</c:v>
                </c:pt>
                <c:pt idx="3">
                  <c:v>1474</c:v>
                </c:pt>
                <c:pt idx="4">
                  <c:v>1436</c:v>
                </c:pt>
                <c:pt idx="5">
                  <c:v>1482</c:v>
                </c:pt>
                <c:pt idx="6">
                  <c:v>1544</c:v>
                </c:pt>
                <c:pt idx="7">
                  <c:v>1567</c:v>
                </c:pt>
                <c:pt idx="8">
                  <c:v>1593</c:v>
                </c:pt>
                <c:pt idx="9">
                  <c:v>1613</c:v>
                </c:pt>
                <c:pt idx="10">
                  <c:v>1630</c:v>
                </c:pt>
                <c:pt idx="11">
                  <c:v>1652</c:v>
                </c:pt>
                <c:pt idx="12">
                  <c:v>1663</c:v>
                </c:pt>
                <c:pt idx="13">
                  <c:v>1684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2EE-4EE6-ADC2-FB43534783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955072"/>
        <c:axId val="209961344"/>
      </c:lineChart>
      <c:catAx>
        <c:axId val="2099550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/>
                  <a:t>Életkor (hét)</a:t>
                </a:r>
              </a:p>
            </c:rich>
          </c:tx>
          <c:layout>
            <c:manualLayout>
              <c:xMode val="edge"/>
              <c:yMode val="edge"/>
              <c:x val="0.48465304789498553"/>
              <c:y val="0.90843480378718444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0996134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09961344"/>
        <c:scaling>
          <c:orientation val="minMax"/>
          <c:max val="2400"/>
          <c:min val="120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/>
                  <a:t>Élősúly (g)</a:t>
                </a:r>
              </a:p>
            </c:rich>
          </c:tx>
          <c:layout>
            <c:manualLayout>
              <c:xMode val="edge"/>
              <c:yMode val="edge"/>
              <c:x val="1.1674813169457511E-2"/>
              <c:y val="0.30074136398272794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09955072"/>
        <c:crosses val="autoZero"/>
        <c:crossBetween val="between"/>
        <c:majorUnit val="200"/>
      </c:valAx>
      <c:spPr>
        <a:solidFill>
          <a:srgbClr val="FFFF66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15114677693132633"/>
          <c:y val="0.10494070675641351"/>
          <c:w val="0.27029947450344688"/>
          <c:h val="0.16913893827787654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chemeClr val="bg1">
        <a:lumMod val="85000"/>
      </a:schemeClr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269360269360291"/>
          <c:y val="5.6410256410256418E-2"/>
          <c:w val="0.88215488215488402"/>
          <c:h val="0.769230769230769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'Keléskori fehérje'!$A$7</c:f>
              <c:strCache>
                <c:ptCount val="1"/>
                <c:pt idx="0">
                  <c:v>Alacsony sárgája arányú tojások</c:v>
                </c:pt>
              </c:strCache>
            </c:strRef>
          </c:tx>
          <c:spPr>
            <a:solidFill>
              <a:srgbClr val="0000FF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'Keléskori fehérje'!$B$1:$C$1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'Keléskori fehérje'!$B$7:$C$7</c:f>
              <c:numCache>
                <c:formatCode>0.0</c:formatCode>
                <c:ptCount val="2"/>
                <c:pt idx="0">
                  <c:v>71.8</c:v>
                </c:pt>
                <c:pt idx="1">
                  <c:v>70.3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8D6-41DC-B485-05E76F6F0906}"/>
            </c:ext>
          </c:extLst>
        </c:ser>
        <c:ser>
          <c:idx val="1"/>
          <c:order val="1"/>
          <c:tx>
            <c:strRef>
              <c:f>'Keléskori fehérje'!$A$8</c:f>
              <c:strCache>
                <c:ptCount val="1"/>
                <c:pt idx="0">
                  <c:v>Átlagos sárgája arányú tojások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'Keléskori fehérje'!$B$1:$C$1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'Keléskori fehérje'!$B$8:$C$8</c:f>
              <c:numCache>
                <c:formatCode>0.0</c:formatCode>
                <c:ptCount val="2"/>
                <c:pt idx="0">
                  <c:v>68.400000000000006</c:v>
                </c:pt>
                <c:pt idx="1">
                  <c:v>69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8D6-41DC-B485-05E76F6F0906}"/>
            </c:ext>
          </c:extLst>
        </c:ser>
        <c:ser>
          <c:idx val="2"/>
          <c:order val="2"/>
          <c:tx>
            <c:strRef>
              <c:f>'Keléskori fehérje'!$A$9</c:f>
              <c:strCache>
                <c:ptCount val="1"/>
                <c:pt idx="0">
                  <c:v>Magas sárgája arányú tojások</c:v>
                </c:pt>
              </c:strCache>
            </c:strRef>
          </c:tx>
          <c:spPr>
            <a:solidFill>
              <a:srgbClr val="FF0000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'Keléskori fehérje'!$B$1:$C$1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'Keléskori fehérje'!$B$9:$C$9</c:f>
              <c:numCache>
                <c:formatCode>0.0</c:formatCode>
                <c:ptCount val="2"/>
                <c:pt idx="0">
                  <c:v>66.3</c:v>
                </c:pt>
                <c:pt idx="1">
                  <c:v>67.099999999999994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8D6-41DC-B485-05E76F6F09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5517824"/>
        <c:axId val="275519360"/>
      </c:barChart>
      <c:catAx>
        <c:axId val="2755178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80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551936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75519360"/>
        <c:scaling>
          <c:orientation val="minMax"/>
          <c:max val="74"/>
          <c:min val="58"/>
        </c:scaling>
        <c:delete val="0"/>
        <c:axPos val="l"/>
        <c:majorGridlines>
          <c:spPr>
            <a:ln w="3808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14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dirty="0"/>
                  <a:t>Fehérje (a szárazanyag %-ában)</a:t>
                </a:r>
              </a:p>
            </c:rich>
          </c:tx>
          <c:layout>
            <c:manualLayout>
              <c:xMode val="edge"/>
              <c:yMode val="edge"/>
              <c:x val="1.8518481325867479E-2"/>
              <c:y val="0.19886600759530593"/>
            </c:manualLayout>
          </c:layout>
          <c:overlay val="0"/>
          <c:spPr>
            <a:noFill/>
            <a:ln w="30467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80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5517824"/>
        <c:crosses val="autoZero"/>
        <c:crossBetween val="between"/>
        <c:majorUnit val="2"/>
      </c:valAx>
      <c:spPr>
        <a:solidFill>
          <a:srgbClr val="C0C0C0"/>
        </a:solidFill>
        <a:ln w="15234">
          <a:solidFill>
            <a:srgbClr val="808080"/>
          </a:solidFill>
          <a:prstDash val="solid"/>
        </a:ln>
      </c:spPr>
    </c:plotArea>
    <c:legend>
      <c:legendPos val="b"/>
      <c:layout>
        <c:manualLayout>
          <c:xMode val="edge"/>
          <c:yMode val="edge"/>
          <c:x val="1.3581109074654096E-2"/>
          <c:y val="0.92508547571804867"/>
          <c:w val="0.97334346907460811"/>
          <c:h val="6.1538461538461584E-2"/>
        </c:manualLayout>
      </c:layout>
      <c:overlay val="0"/>
      <c:spPr>
        <a:solidFill>
          <a:srgbClr val="FFFFFF"/>
        </a:solidFill>
        <a:ln w="3808">
          <a:solidFill>
            <a:srgbClr val="000000"/>
          </a:solidFill>
          <a:prstDash val="solid"/>
        </a:ln>
      </c:spPr>
      <c:txPr>
        <a:bodyPr/>
        <a:lstStyle/>
        <a:p>
          <a:pPr>
            <a:defRPr sz="1044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rgbClr val="FFCC99"/>
    </a:solidFill>
    <a:ln w="3808">
      <a:solidFill>
        <a:srgbClr val="000000"/>
      </a:solidFill>
      <a:prstDash val="solid"/>
    </a:ln>
  </c:spPr>
  <c:txPr>
    <a:bodyPr/>
    <a:lstStyle/>
    <a:p>
      <a:pPr>
        <a:defRPr sz="114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269360269360291"/>
          <c:y val="5.6410256410256432E-2"/>
          <c:w val="0.88215488215488402"/>
          <c:h val="0.769230769230769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'Keléskori zsír'!$A$7</c:f>
              <c:strCache>
                <c:ptCount val="1"/>
                <c:pt idx="0">
                  <c:v>Alacsony sárgája arányú tojások</c:v>
                </c:pt>
              </c:strCache>
            </c:strRef>
          </c:tx>
          <c:spPr>
            <a:solidFill>
              <a:srgbClr val="0000FF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'Keléskori zsír'!$B$1:$C$1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'Keléskori zsír'!$B$7:$C$7</c:f>
              <c:numCache>
                <c:formatCode>0.0</c:formatCode>
                <c:ptCount val="2"/>
                <c:pt idx="0">
                  <c:v>14.9</c:v>
                </c:pt>
                <c:pt idx="1">
                  <c:v>16.8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C8D-4A08-9ED9-EFE82309E098}"/>
            </c:ext>
          </c:extLst>
        </c:ser>
        <c:ser>
          <c:idx val="1"/>
          <c:order val="1"/>
          <c:tx>
            <c:strRef>
              <c:f>'Keléskori zsír'!$A$8</c:f>
              <c:strCache>
                <c:ptCount val="1"/>
                <c:pt idx="0">
                  <c:v>Átlagos sárgája arányú tojások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'Keléskori zsír'!$B$1:$C$1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'Keléskori zsír'!$B$8:$C$8</c:f>
              <c:numCache>
                <c:formatCode>0.0</c:formatCode>
                <c:ptCount val="2"/>
                <c:pt idx="0">
                  <c:v>17.7</c:v>
                </c:pt>
                <c:pt idx="1">
                  <c:v>18.399999999999999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C8D-4A08-9ED9-EFE82309E098}"/>
            </c:ext>
          </c:extLst>
        </c:ser>
        <c:ser>
          <c:idx val="2"/>
          <c:order val="2"/>
          <c:tx>
            <c:strRef>
              <c:f>'Keléskori zsír'!$A$9</c:f>
              <c:strCache>
                <c:ptCount val="1"/>
                <c:pt idx="0">
                  <c:v>Magas sárgája arányú tojások</c:v>
                </c:pt>
              </c:strCache>
            </c:strRef>
          </c:tx>
          <c:spPr>
            <a:solidFill>
              <a:srgbClr val="FF0000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'Keléskori zsír'!$B$1:$C$1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'Keléskori zsír'!$B$9:$C$9</c:f>
              <c:numCache>
                <c:formatCode>0.0</c:formatCode>
                <c:ptCount val="2"/>
                <c:pt idx="0">
                  <c:v>19.8</c:v>
                </c:pt>
                <c:pt idx="1">
                  <c:v>19.2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C8D-4A08-9ED9-EFE82309E0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5397632"/>
        <c:axId val="275403520"/>
      </c:barChart>
      <c:catAx>
        <c:axId val="2753976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80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540352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75403520"/>
        <c:scaling>
          <c:orientation val="minMax"/>
          <c:max val="22"/>
          <c:min val="8"/>
        </c:scaling>
        <c:delete val="0"/>
        <c:axPos val="l"/>
        <c:majorGridlines>
          <c:spPr>
            <a:ln w="3808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14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dirty="0"/>
                  <a:t>Zsír (a szárazanyag %-ában)</a:t>
                </a:r>
              </a:p>
            </c:rich>
          </c:tx>
          <c:layout>
            <c:manualLayout>
              <c:xMode val="edge"/>
              <c:yMode val="edge"/>
              <c:x val="2.3984207065218019E-2"/>
              <c:y val="0.23219924396030894"/>
            </c:manualLayout>
          </c:layout>
          <c:overlay val="0"/>
          <c:spPr>
            <a:noFill/>
            <a:ln w="30467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80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5397632"/>
        <c:crosses val="autoZero"/>
        <c:crossBetween val="between"/>
        <c:majorUnit val="2"/>
      </c:valAx>
      <c:spPr>
        <a:solidFill>
          <a:srgbClr val="C0C0C0"/>
        </a:solidFill>
        <a:ln w="15234">
          <a:solidFill>
            <a:srgbClr val="808080"/>
          </a:solidFill>
          <a:prstDash val="solid"/>
        </a:ln>
      </c:spPr>
    </c:plotArea>
    <c:legend>
      <c:legendPos val="b"/>
      <c:layout>
        <c:manualLayout>
          <c:xMode val="edge"/>
          <c:yMode val="edge"/>
          <c:x val="1.3581109074654096E-2"/>
          <c:y val="0.92792739369492561"/>
          <c:w val="0.973343469074608"/>
          <c:h val="6.153846153846159E-2"/>
        </c:manualLayout>
      </c:layout>
      <c:overlay val="0"/>
      <c:spPr>
        <a:solidFill>
          <a:srgbClr val="FFFFFF"/>
        </a:solidFill>
        <a:ln w="3808">
          <a:solidFill>
            <a:srgbClr val="000000"/>
          </a:solidFill>
          <a:prstDash val="solid"/>
        </a:ln>
      </c:spPr>
      <c:txPr>
        <a:bodyPr/>
        <a:lstStyle/>
        <a:p>
          <a:pPr>
            <a:defRPr sz="1044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rgbClr val="FFCC99"/>
    </a:solidFill>
    <a:ln w="3808">
      <a:solidFill>
        <a:srgbClr val="000000"/>
      </a:solidFill>
      <a:prstDash val="solid"/>
    </a:ln>
  </c:spPr>
  <c:txPr>
    <a:bodyPr/>
    <a:lstStyle/>
    <a:p>
      <a:pPr>
        <a:defRPr sz="114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909774436090241"/>
          <c:y val="5.6410256410256418E-2"/>
          <c:w val="0.83646616541353358"/>
          <c:h val="0.78205128205128205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'Élősúly (LL)'!$A$7</c:f>
              <c:strCache>
                <c:ptCount val="1"/>
                <c:pt idx="0">
                  <c:v>Alacsony sárgája arányú tojások</c:v>
                </c:pt>
              </c:strCache>
            </c:strRef>
          </c:tx>
          <c:spPr>
            <a:solidFill>
              <a:srgbClr val="0000FF"/>
            </a:solidFill>
            <a:ln w="14890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'Élősúly (LL)'!$B$1:$H$1</c:f>
              <c:strCache>
                <c:ptCount val="7"/>
                <c:pt idx="0">
                  <c:v>Hímivar</c:v>
                </c:pt>
                <c:pt idx="1">
                  <c:v>Nőivar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Hímivar</c:v>
                </c:pt>
                <c:pt idx="6">
                  <c:v>Nőivar</c:v>
                </c:pt>
              </c:strCache>
            </c:strRef>
          </c:cat>
          <c:val>
            <c:numRef>
              <c:f>'Élősúly (LL)'!$K$7:$L$7</c:f>
              <c:numCache>
                <c:formatCode>0</c:formatCode>
                <c:ptCount val="2"/>
                <c:pt idx="0">
                  <c:v>3164</c:v>
                </c:pt>
                <c:pt idx="1">
                  <c:v>2180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32A-4807-A263-B1C721F0BC62}"/>
            </c:ext>
          </c:extLst>
        </c:ser>
        <c:ser>
          <c:idx val="4"/>
          <c:order val="1"/>
          <c:tx>
            <c:strRef>
              <c:f>'Élősúly (LL)'!$A$8</c:f>
              <c:strCache>
                <c:ptCount val="1"/>
                <c:pt idx="0">
                  <c:v>Átlagos sárgája arányú tojások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 w="14890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'Élősúly (LL)'!$B$1:$H$1</c:f>
              <c:strCache>
                <c:ptCount val="7"/>
                <c:pt idx="0">
                  <c:v>Hímivar</c:v>
                </c:pt>
                <c:pt idx="1">
                  <c:v>Nőivar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Hímivar</c:v>
                </c:pt>
                <c:pt idx="6">
                  <c:v>Nőivar</c:v>
                </c:pt>
              </c:strCache>
            </c:strRef>
          </c:cat>
          <c:val>
            <c:numRef>
              <c:f>'Élősúly (LL)'!$K$8:$L$8</c:f>
              <c:numCache>
                <c:formatCode>0</c:formatCode>
                <c:ptCount val="2"/>
                <c:pt idx="0">
                  <c:v>3073</c:v>
                </c:pt>
                <c:pt idx="1">
                  <c:v>2193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32A-4807-A263-B1C721F0BC62}"/>
            </c:ext>
          </c:extLst>
        </c:ser>
        <c:ser>
          <c:idx val="5"/>
          <c:order val="2"/>
          <c:tx>
            <c:strRef>
              <c:f>'Élősúly (LL)'!$A$9</c:f>
              <c:strCache>
                <c:ptCount val="1"/>
                <c:pt idx="0">
                  <c:v>Magas sárgája arányú tojások</c:v>
                </c:pt>
              </c:strCache>
            </c:strRef>
          </c:tx>
          <c:spPr>
            <a:solidFill>
              <a:srgbClr val="FF0000"/>
            </a:solidFill>
            <a:ln w="14890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'Élősúly (LL)'!$B$1:$H$1</c:f>
              <c:strCache>
                <c:ptCount val="7"/>
                <c:pt idx="0">
                  <c:v>Hímivar</c:v>
                </c:pt>
                <c:pt idx="1">
                  <c:v>Nőivar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Hímivar</c:v>
                </c:pt>
                <c:pt idx="6">
                  <c:v>Nőivar</c:v>
                </c:pt>
              </c:strCache>
            </c:strRef>
          </c:cat>
          <c:val>
            <c:numRef>
              <c:f>'Élősúly (LL)'!$K$9:$L$9</c:f>
              <c:numCache>
                <c:formatCode>0</c:formatCode>
                <c:ptCount val="2"/>
                <c:pt idx="0">
                  <c:v>3086</c:v>
                </c:pt>
                <c:pt idx="1">
                  <c:v>2240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32A-4807-A263-B1C721F0BC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6068224"/>
        <c:axId val="276069760"/>
      </c:barChart>
      <c:catAx>
        <c:axId val="2760682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72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14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606976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76069760"/>
        <c:scaling>
          <c:orientation val="minMax"/>
          <c:max val="3600"/>
          <c:min val="1200"/>
        </c:scaling>
        <c:delete val="0"/>
        <c:axPos val="l"/>
        <c:majorGridlines>
          <c:spPr>
            <a:ln w="3723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114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dirty="0"/>
                  <a:t>Élősúly (g)</a:t>
                </a:r>
              </a:p>
            </c:rich>
          </c:tx>
          <c:layout>
            <c:manualLayout>
              <c:xMode val="edge"/>
              <c:yMode val="edge"/>
              <c:x val="2.2441460055096452E-2"/>
              <c:y val="0.35718909481600858"/>
            </c:manualLayout>
          </c:layout>
          <c:overlay val="0"/>
          <c:spPr>
            <a:noFill/>
            <a:ln w="29781">
              <a:noFill/>
            </a:ln>
          </c:spPr>
        </c:title>
        <c:numFmt formatCode="0" sourceLinked="1"/>
        <c:majorTickMark val="out"/>
        <c:minorTickMark val="none"/>
        <c:tickLblPos val="nextTo"/>
        <c:spPr>
          <a:ln w="372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14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6068224"/>
        <c:crosses val="autoZero"/>
        <c:crossBetween val="between"/>
        <c:majorUnit val="400"/>
      </c:valAx>
      <c:spPr>
        <a:solidFill>
          <a:srgbClr val="C0C0C0"/>
        </a:solidFill>
        <a:ln w="1489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1.3721753057658739E-2"/>
          <c:y val="0.91210513055428433"/>
          <c:w val="0.97606013395457336"/>
          <c:h val="7.2053825011452147E-2"/>
        </c:manualLayout>
      </c:layout>
      <c:overlay val="0"/>
      <c:spPr>
        <a:solidFill>
          <a:srgbClr val="FFFFFF"/>
        </a:solidFill>
        <a:ln w="3723">
          <a:solidFill>
            <a:srgbClr val="000000"/>
          </a:solidFill>
          <a:prstDash val="solid"/>
        </a:ln>
      </c:spPr>
      <c:txPr>
        <a:bodyPr/>
        <a:lstStyle/>
        <a:p>
          <a:pPr>
            <a:defRPr sz="944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rgbClr val="FFCC99"/>
    </a:solidFill>
    <a:ln w="3723">
      <a:solidFill>
        <a:srgbClr val="000000"/>
      </a:solidFill>
      <a:prstDash val="solid"/>
    </a:ln>
  </c:spPr>
  <c:txPr>
    <a:bodyPr/>
    <a:lstStyle/>
    <a:p>
      <a:pPr>
        <a:defRPr sz="1026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234899328859061"/>
          <c:y val="5.6410256410256418E-2"/>
          <c:w val="0.87080536912751683"/>
          <c:h val="0.7794871794871796"/>
        </c:manualLayout>
      </c:layout>
      <c:lineChart>
        <c:grouping val="standard"/>
        <c:varyColors val="0"/>
        <c:ser>
          <c:idx val="3"/>
          <c:order val="0"/>
          <c:tx>
            <c:strRef>
              <c:f>'Zsírbeépülés (LL)'!$A$7</c:f>
              <c:strCache>
                <c:ptCount val="1"/>
                <c:pt idx="0">
                  <c:v>Alacsony sárgája arányú tojások (hímivar)</c:v>
                </c:pt>
              </c:strCache>
            </c:strRef>
          </c:tx>
          <c:spPr>
            <a:ln w="45719">
              <a:solidFill>
                <a:srgbClr val="0000FF"/>
              </a:solidFill>
              <a:prstDash val="solid"/>
            </a:ln>
          </c:spPr>
          <c:marker>
            <c:symbol val="none"/>
          </c:marker>
          <c:cat>
            <c:numRef>
              <c:f>'Zsírbeépülés (LL)'!$B$1:$H$1</c:f>
              <c:numCache>
                <c:formatCode>General</c:formatCode>
                <c:ptCount val="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cat>
          <c:val>
            <c:numRef>
              <c:f>'Zsírbeépülés (LL)'!$B$7:$H$7</c:f>
              <c:numCache>
                <c:formatCode>0.0</c:formatCode>
                <c:ptCount val="7"/>
                <c:pt idx="0">
                  <c:v>28.6</c:v>
                </c:pt>
                <c:pt idx="1">
                  <c:v>28.2</c:v>
                </c:pt>
                <c:pt idx="2">
                  <c:v>28.3</c:v>
                </c:pt>
                <c:pt idx="3">
                  <c:v>28.1</c:v>
                </c:pt>
                <c:pt idx="4">
                  <c:v>28.7</c:v>
                </c:pt>
                <c:pt idx="5">
                  <c:v>28.5</c:v>
                </c:pt>
                <c:pt idx="6">
                  <c:v>28.9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56A-471E-8182-BA61205E4E44}"/>
            </c:ext>
          </c:extLst>
        </c:ser>
        <c:ser>
          <c:idx val="4"/>
          <c:order val="1"/>
          <c:tx>
            <c:strRef>
              <c:f>'Zsírbeépülés (LL)'!$A$8</c:f>
              <c:strCache>
                <c:ptCount val="1"/>
                <c:pt idx="0">
                  <c:v>Átlagos sárgája arányú tojások (hímivar)</c:v>
                </c:pt>
              </c:strCache>
            </c:strRef>
          </c:tx>
          <c:spPr>
            <a:ln w="45719">
              <a:solidFill>
                <a:schemeClr val="accent1">
                  <a:lumMod val="75000"/>
                </a:schemeClr>
              </a:solidFill>
              <a:prstDash val="solid"/>
            </a:ln>
          </c:spPr>
          <c:marker>
            <c:symbol val="none"/>
          </c:marker>
          <c:cat>
            <c:numRef>
              <c:f>'Zsírbeépülés (LL)'!$B$1:$H$1</c:f>
              <c:numCache>
                <c:formatCode>General</c:formatCode>
                <c:ptCount val="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cat>
          <c:val>
            <c:numRef>
              <c:f>'Zsírbeépülés (LL)'!$B$8:$H$8</c:f>
              <c:numCache>
                <c:formatCode>0.0</c:formatCode>
                <c:ptCount val="7"/>
                <c:pt idx="0">
                  <c:v>29.6</c:v>
                </c:pt>
                <c:pt idx="1">
                  <c:v>28.9</c:v>
                </c:pt>
                <c:pt idx="2">
                  <c:v>28.7</c:v>
                </c:pt>
                <c:pt idx="3">
                  <c:v>28.4</c:v>
                </c:pt>
                <c:pt idx="4">
                  <c:v>28.1</c:v>
                </c:pt>
                <c:pt idx="5">
                  <c:v>28.6</c:v>
                </c:pt>
                <c:pt idx="6">
                  <c:v>28.2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56A-471E-8182-BA61205E4E44}"/>
            </c:ext>
          </c:extLst>
        </c:ser>
        <c:ser>
          <c:idx val="5"/>
          <c:order val="2"/>
          <c:tx>
            <c:strRef>
              <c:f>'Zsírbeépülés (LL)'!$A$9</c:f>
              <c:strCache>
                <c:ptCount val="1"/>
                <c:pt idx="0">
                  <c:v>Magas sárgája arányú tojások (hímivar)</c:v>
                </c:pt>
              </c:strCache>
            </c:strRef>
          </c:tx>
          <c:spPr>
            <a:ln w="45719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'Zsírbeépülés (LL)'!$B$1:$H$1</c:f>
              <c:numCache>
                <c:formatCode>General</c:formatCode>
                <c:ptCount val="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cat>
          <c:val>
            <c:numRef>
              <c:f>'Zsírbeépülés (LL)'!$B$9:$H$9</c:f>
              <c:numCache>
                <c:formatCode>0.0</c:formatCode>
                <c:ptCount val="7"/>
                <c:pt idx="0">
                  <c:v>29.6</c:v>
                </c:pt>
                <c:pt idx="1">
                  <c:v>28.4</c:v>
                </c:pt>
                <c:pt idx="2">
                  <c:v>28.6</c:v>
                </c:pt>
                <c:pt idx="3">
                  <c:v>28.8</c:v>
                </c:pt>
                <c:pt idx="4">
                  <c:v>29</c:v>
                </c:pt>
                <c:pt idx="5">
                  <c:v>28.8</c:v>
                </c:pt>
                <c:pt idx="6">
                  <c:v>28.9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356A-471E-8182-BA61205E4E44}"/>
            </c:ext>
          </c:extLst>
        </c:ser>
        <c:ser>
          <c:idx val="0"/>
          <c:order val="3"/>
          <c:tx>
            <c:strRef>
              <c:f>'Zsírbeépülés (LL)'!$J$7</c:f>
              <c:strCache>
                <c:ptCount val="1"/>
                <c:pt idx="0">
                  <c:v>Alacsony sárgája arányú tojások (nőivar)</c:v>
                </c:pt>
              </c:strCache>
            </c:strRef>
          </c:tx>
          <c:spPr>
            <a:ln w="45719">
              <a:solidFill>
                <a:srgbClr val="0000FF"/>
              </a:solidFill>
              <a:prstDash val="sysDash"/>
            </a:ln>
          </c:spPr>
          <c:marker>
            <c:symbol val="none"/>
          </c:marker>
          <c:cat>
            <c:numRef>
              <c:f>'Zsírbeépülés (LL)'!$B$1:$H$1</c:f>
              <c:numCache>
                <c:formatCode>General</c:formatCode>
                <c:ptCount val="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cat>
          <c:val>
            <c:numRef>
              <c:f>'Zsírbeépülés (LL)'!$K$7:$Q$7</c:f>
              <c:numCache>
                <c:formatCode>0.0</c:formatCode>
                <c:ptCount val="7"/>
                <c:pt idx="0">
                  <c:v>30.6</c:v>
                </c:pt>
                <c:pt idx="1">
                  <c:v>29.8</c:v>
                </c:pt>
                <c:pt idx="2">
                  <c:v>30.9</c:v>
                </c:pt>
                <c:pt idx="3">
                  <c:v>30.8</c:v>
                </c:pt>
                <c:pt idx="4">
                  <c:v>31.1</c:v>
                </c:pt>
                <c:pt idx="5">
                  <c:v>31.6</c:v>
                </c:pt>
                <c:pt idx="6">
                  <c:v>31.8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356A-471E-8182-BA61205E4E44}"/>
            </c:ext>
          </c:extLst>
        </c:ser>
        <c:ser>
          <c:idx val="1"/>
          <c:order val="4"/>
          <c:tx>
            <c:strRef>
              <c:f>'Zsírbeépülés (LL)'!$J$8</c:f>
              <c:strCache>
                <c:ptCount val="1"/>
                <c:pt idx="0">
                  <c:v>Átlagos sárgája arányú tojások (nőivar)</c:v>
                </c:pt>
              </c:strCache>
            </c:strRef>
          </c:tx>
          <c:spPr>
            <a:ln w="45719">
              <a:solidFill>
                <a:schemeClr val="accent1">
                  <a:lumMod val="75000"/>
                </a:schemeClr>
              </a:solidFill>
              <a:prstDash val="sysDash"/>
            </a:ln>
          </c:spPr>
          <c:marker>
            <c:symbol val="none"/>
          </c:marker>
          <c:cat>
            <c:numRef>
              <c:f>'Zsírbeépülés (LL)'!$B$1:$H$1</c:f>
              <c:numCache>
                <c:formatCode>General</c:formatCode>
                <c:ptCount val="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cat>
          <c:val>
            <c:numRef>
              <c:f>'Zsírbeépülés (LL)'!$K$8:$Q$8</c:f>
              <c:numCache>
                <c:formatCode>0.0</c:formatCode>
                <c:ptCount val="7"/>
                <c:pt idx="0">
                  <c:v>30.5</c:v>
                </c:pt>
                <c:pt idx="1">
                  <c:v>30.5</c:v>
                </c:pt>
                <c:pt idx="2">
                  <c:v>32.1</c:v>
                </c:pt>
                <c:pt idx="3">
                  <c:v>31.8</c:v>
                </c:pt>
                <c:pt idx="4">
                  <c:v>32.4</c:v>
                </c:pt>
                <c:pt idx="5">
                  <c:v>32.800000000000004</c:v>
                </c:pt>
                <c:pt idx="6">
                  <c:v>33.6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356A-471E-8182-BA61205E4E44}"/>
            </c:ext>
          </c:extLst>
        </c:ser>
        <c:ser>
          <c:idx val="6"/>
          <c:order val="5"/>
          <c:tx>
            <c:strRef>
              <c:f>'Zsírbeépülés (LL)'!$J$9</c:f>
              <c:strCache>
                <c:ptCount val="1"/>
                <c:pt idx="0">
                  <c:v>Magas sárgája arányú tojások (nőivar)</c:v>
                </c:pt>
              </c:strCache>
            </c:strRef>
          </c:tx>
          <c:spPr>
            <a:ln w="45719">
              <a:solidFill>
                <a:srgbClr val="FF0000"/>
              </a:solidFill>
              <a:prstDash val="sysDash"/>
            </a:ln>
          </c:spPr>
          <c:marker>
            <c:symbol val="none"/>
          </c:marker>
          <c:cat>
            <c:numRef>
              <c:f>'Zsírbeépülés (LL)'!$B$1:$H$1</c:f>
              <c:numCache>
                <c:formatCode>General</c:formatCode>
                <c:ptCount val="7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cat>
          <c:val>
            <c:numRef>
              <c:f>'Zsírbeépülés (LL)'!$K$9:$Q$9</c:f>
              <c:numCache>
                <c:formatCode>0.0</c:formatCode>
                <c:ptCount val="7"/>
                <c:pt idx="0">
                  <c:v>32.300000000000004</c:v>
                </c:pt>
                <c:pt idx="1">
                  <c:v>31.3</c:v>
                </c:pt>
                <c:pt idx="2">
                  <c:v>32.5</c:v>
                </c:pt>
                <c:pt idx="3">
                  <c:v>32</c:v>
                </c:pt>
                <c:pt idx="4">
                  <c:v>32.9</c:v>
                </c:pt>
                <c:pt idx="5">
                  <c:v>33.4</c:v>
                </c:pt>
                <c:pt idx="6">
                  <c:v>33.800000000000004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356A-471E-8182-BA61205E4E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4959744"/>
        <c:axId val="274966016"/>
      </c:lineChart>
      <c:catAx>
        <c:axId val="2749597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4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dirty="0"/>
                  <a:t>Életkor (hét)</a:t>
                </a:r>
              </a:p>
            </c:rich>
          </c:tx>
          <c:layout>
            <c:manualLayout>
              <c:xMode val="edge"/>
              <c:yMode val="edge"/>
              <c:x val="0.46812080536912853"/>
              <c:y val="0.91282051282051424"/>
            </c:manualLayout>
          </c:layout>
          <c:overlay val="0"/>
          <c:spPr>
            <a:noFill/>
            <a:ln w="30479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81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496601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74966016"/>
        <c:scaling>
          <c:orientation val="minMax"/>
          <c:max val="38"/>
          <c:min val="26"/>
        </c:scaling>
        <c:delete val="0"/>
        <c:axPos val="l"/>
        <c:majorGridlines>
          <c:spPr>
            <a:ln w="3810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14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dirty="0"/>
                  <a:t>Zsír index</a:t>
                </a:r>
              </a:p>
            </c:rich>
          </c:tx>
          <c:layout>
            <c:manualLayout>
              <c:xMode val="edge"/>
              <c:yMode val="edge"/>
              <c:x val="1.8456375838926189E-2"/>
              <c:y val="0.36153846153846253"/>
            </c:manualLayout>
          </c:layout>
          <c:overlay val="0"/>
          <c:spPr>
            <a:noFill/>
            <a:ln w="30479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81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74959744"/>
        <c:crosses val="autoZero"/>
        <c:crossBetween val="between"/>
        <c:majorUnit val="2"/>
      </c:valAx>
      <c:spPr>
        <a:solidFill>
          <a:srgbClr val="C0C0C0"/>
        </a:solidFill>
        <a:ln w="1524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10570469798657753"/>
          <c:y val="5.8974358974358841E-2"/>
          <c:w val="0.47818791946308731"/>
          <c:h val="0.33333333333333331"/>
        </c:manualLayout>
      </c:layout>
      <c:overlay val="0"/>
      <c:spPr>
        <a:solidFill>
          <a:srgbClr val="FFFFFF"/>
        </a:solidFill>
        <a:ln w="3810">
          <a:solidFill>
            <a:srgbClr val="000000"/>
          </a:solidFill>
          <a:prstDash val="solid"/>
        </a:ln>
      </c:spPr>
      <c:txPr>
        <a:bodyPr/>
        <a:lstStyle/>
        <a:p>
          <a:pPr>
            <a:defRPr sz="1104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rgbClr val="FFCC99"/>
    </a:solidFill>
    <a:ln w="3810">
      <a:solidFill>
        <a:srgbClr val="000000"/>
      </a:solidFill>
      <a:prstDash val="solid"/>
    </a:ln>
  </c:spPr>
  <c:txPr>
    <a:bodyPr/>
    <a:lstStyle/>
    <a:p>
      <a:pPr>
        <a:defRPr sz="114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hu-HU" dirty="0"/>
              <a:t>A mért</a:t>
            </a:r>
            <a:r>
              <a:rPr lang="hu-HU" baseline="0" dirty="0"/>
              <a:t> hamu tartalom és a </a:t>
            </a:r>
            <a:r>
              <a:rPr lang="hu-HU" baseline="0" dirty="0" err="1"/>
              <a:t>CT-vel</a:t>
            </a:r>
            <a:r>
              <a:rPr lang="hu-HU" baseline="0" dirty="0"/>
              <a:t> becsült </a:t>
            </a:r>
            <a:r>
              <a:rPr lang="hu-HU" baseline="0" dirty="0" err="1"/>
              <a:t>ásványianyag</a:t>
            </a:r>
            <a:r>
              <a:rPr lang="hu-HU" baseline="0" dirty="0"/>
              <a:t> tartalom összefüggése </a:t>
            </a:r>
            <a:r>
              <a:rPr lang="hu-HU" sz="1800" b="1" i="0" u="none" strike="noStrike" baseline="0" dirty="0"/>
              <a:t>a tojótyúkok </a:t>
            </a:r>
            <a:r>
              <a:rPr lang="hu-HU" sz="1800" b="1" i="0" u="none" strike="noStrike" baseline="0" dirty="0" err="1"/>
              <a:t>tibiotarsus</a:t>
            </a:r>
            <a:r>
              <a:rPr lang="hu-HU" sz="1800" b="1" i="0" u="none" strike="noStrike" baseline="0" dirty="0"/>
              <a:t> csontjaiban </a:t>
            </a:r>
            <a:endParaRPr lang="hu-HU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1956621324712299"/>
          <c:y val="0.13391999309876626"/>
          <c:w val="0.85985645537866495"/>
          <c:h val="0.68825535751091971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trendline>
            <c:trendlineType val="linear"/>
            <c:dispRSqr val="1"/>
            <c:dispEq val="1"/>
            <c:trendlineLbl>
              <c:layout>
                <c:manualLayout>
                  <c:x val="-8.8077219539136248E-2"/>
                  <c:y val="0.37421677908610013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1800" b="1"/>
                  </a:pPr>
                  <a:endParaRPr lang="hu-HU"/>
                </a:p>
              </c:txPr>
            </c:trendlineLbl>
          </c:trendline>
          <c:xVal>
            <c:numRef>
              <c:f>forGraf!$X$2:$X$41</c:f>
              <c:numCache>
                <c:formatCode>0.0</c:formatCode>
                <c:ptCount val="40"/>
                <c:pt idx="0">
                  <c:v>352.17648300000002</c:v>
                </c:pt>
                <c:pt idx="1">
                  <c:v>347.17776500000002</c:v>
                </c:pt>
                <c:pt idx="2">
                  <c:v>309.57418799999999</c:v>
                </c:pt>
                <c:pt idx="3">
                  <c:v>280.00253300000003</c:v>
                </c:pt>
                <c:pt idx="4">
                  <c:v>356.8362429999998</c:v>
                </c:pt>
                <c:pt idx="5">
                  <c:v>350.39501999999965</c:v>
                </c:pt>
                <c:pt idx="6">
                  <c:v>337.77514599999978</c:v>
                </c:pt>
                <c:pt idx="7">
                  <c:v>299.12359599999979</c:v>
                </c:pt>
                <c:pt idx="8">
                  <c:v>327.08325199999979</c:v>
                </c:pt>
                <c:pt idx="9">
                  <c:v>428.78305099999977</c:v>
                </c:pt>
                <c:pt idx="10">
                  <c:v>269.87643399999979</c:v>
                </c:pt>
                <c:pt idx="11">
                  <c:v>247.389557</c:v>
                </c:pt>
                <c:pt idx="12">
                  <c:v>269.55749500000002</c:v>
                </c:pt>
                <c:pt idx="13">
                  <c:v>316.95382699999999</c:v>
                </c:pt>
                <c:pt idx="14">
                  <c:v>245.20713800000001</c:v>
                </c:pt>
                <c:pt idx="15">
                  <c:v>328.18835399999978</c:v>
                </c:pt>
                <c:pt idx="16">
                  <c:v>290.44857799999966</c:v>
                </c:pt>
                <c:pt idx="17">
                  <c:v>298.157104</c:v>
                </c:pt>
                <c:pt idx="18">
                  <c:v>290.24401899999975</c:v>
                </c:pt>
                <c:pt idx="19">
                  <c:v>268.72903399999979</c:v>
                </c:pt>
                <c:pt idx="20">
                  <c:v>360.85739100000001</c:v>
                </c:pt>
                <c:pt idx="21">
                  <c:v>339.08709700000003</c:v>
                </c:pt>
                <c:pt idx="22">
                  <c:v>317.40026899999975</c:v>
                </c:pt>
                <c:pt idx="23">
                  <c:v>367.52352899999966</c:v>
                </c:pt>
                <c:pt idx="24">
                  <c:v>455.68810999999965</c:v>
                </c:pt>
                <c:pt idx="25">
                  <c:v>326.38629200000003</c:v>
                </c:pt>
                <c:pt idx="26">
                  <c:v>359.63336199999975</c:v>
                </c:pt>
                <c:pt idx="27">
                  <c:v>416.93624899999958</c:v>
                </c:pt>
                <c:pt idx="28">
                  <c:v>337.10980200000023</c:v>
                </c:pt>
                <c:pt idx="29">
                  <c:v>405.86825599999975</c:v>
                </c:pt>
                <c:pt idx="30">
                  <c:v>325.86816399999975</c:v>
                </c:pt>
                <c:pt idx="31">
                  <c:v>310.98959399999978</c:v>
                </c:pt>
                <c:pt idx="32">
                  <c:v>306.59414699999979</c:v>
                </c:pt>
                <c:pt idx="33">
                  <c:v>342.272491</c:v>
                </c:pt>
                <c:pt idx="34">
                  <c:v>293.09606899999977</c:v>
                </c:pt>
                <c:pt idx="35">
                  <c:v>240.912766</c:v>
                </c:pt>
                <c:pt idx="36">
                  <c:v>307.65823399999999</c:v>
                </c:pt>
                <c:pt idx="37">
                  <c:v>332.02600099999978</c:v>
                </c:pt>
                <c:pt idx="38">
                  <c:v>340.40252699999979</c:v>
                </c:pt>
                <c:pt idx="39">
                  <c:v>284.31762700000002</c:v>
                </c:pt>
              </c:numCache>
            </c:numRef>
          </c:xVal>
          <c:yVal>
            <c:numRef>
              <c:f>forGraf!$H$2:$H$41</c:f>
              <c:numCache>
                <c:formatCode>0.0</c:formatCode>
                <c:ptCount val="40"/>
                <c:pt idx="0">
                  <c:v>283.83242490253434</c:v>
                </c:pt>
                <c:pt idx="1">
                  <c:v>267.47439575764548</c:v>
                </c:pt>
                <c:pt idx="2">
                  <c:v>245.3427451776995</c:v>
                </c:pt>
                <c:pt idx="3">
                  <c:v>247.06212087846103</c:v>
                </c:pt>
                <c:pt idx="4">
                  <c:v>285.51091090665699</c:v>
                </c:pt>
                <c:pt idx="5">
                  <c:v>273.67986145907508</c:v>
                </c:pt>
                <c:pt idx="6">
                  <c:v>276.54798830006297</c:v>
                </c:pt>
                <c:pt idx="7">
                  <c:v>240.09874423097563</c:v>
                </c:pt>
                <c:pt idx="8">
                  <c:v>262.37669232323634</c:v>
                </c:pt>
                <c:pt idx="9">
                  <c:v>307.98629533375902</c:v>
                </c:pt>
                <c:pt idx="10">
                  <c:v>235.63257757380632</c:v>
                </c:pt>
                <c:pt idx="11">
                  <c:v>208.66836076765529</c:v>
                </c:pt>
                <c:pt idx="12">
                  <c:v>227.66909233338134</c:v>
                </c:pt>
                <c:pt idx="13">
                  <c:v>262.78229264507695</c:v>
                </c:pt>
                <c:pt idx="14">
                  <c:v>215.37938774879782</c:v>
                </c:pt>
                <c:pt idx="15">
                  <c:v>262.68512792562393</c:v>
                </c:pt>
                <c:pt idx="16">
                  <c:v>237.84105442660214</c:v>
                </c:pt>
                <c:pt idx="17">
                  <c:v>245.11422602601255</c:v>
                </c:pt>
                <c:pt idx="18">
                  <c:v>240.55509267969288</c:v>
                </c:pt>
                <c:pt idx="19">
                  <c:v>218.54973466277372</c:v>
                </c:pt>
                <c:pt idx="20">
                  <c:v>282.73684798703653</c:v>
                </c:pt>
                <c:pt idx="21">
                  <c:v>263.05785893971893</c:v>
                </c:pt>
                <c:pt idx="22">
                  <c:v>253.3018199007328</c:v>
                </c:pt>
                <c:pt idx="23">
                  <c:v>283.54064370531688</c:v>
                </c:pt>
                <c:pt idx="25">
                  <c:v>260.70733435585566</c:v>
                </c:pt>
                <c:pt idx="26">
                  <c:v>266.64432616099202</c:v>
                </c:pt>
                <c:pt idx="27">
                  <c:v>299.90496593270296</c:v>
                </c:pt>
                <c:pt idx="28">
                  <c:v>255.73795820618787</c:v>
                </c:pt>
                <c:pt idx="29">
                  <c:v>289.32340794371083</c:v>
                </c:pt>
                <c:pt idx="30">
                  <c:v>253.21330573340376</c:v>
                </c:pt>
                <c:pt idx="31">
                  <c:v>245.55917042865659</c:v>
                </c:pt>
                <c:pt idx="32">
                  <c:v>248.44661287946406</c:v>
                </c:pt>
                <c:pt idx="33">
                  <c:v>266.04582866416814</c:v>
                </c:pt>
                <c:pt idx="34">
                  <c:v>225.89280062217964</c:v>
                </c:pt>
                <c:pt idx="36">
                  <c:v>248.828196167415</c:v>
                </c:pt>
                <c:pt idx="37">
                  <c:v>253.76890294734056</c:v>
                </c:pt>
                <c:pt idx="38">
                  <c:v>256.82049310944046</c:v>
                </c:pt>
                <c:pt idx="39">
                  <c:v>240.53061599192128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9BF1-430A-AB56-87FE5DBC31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889344"/>
        <c:axId val="206891264"/>
      </c:scatterChart>
      <c:valAx>
        <c:axId val="206889344"/>
        <c:scaling>
          <c:orientation val="minMax"/>
          <c:max val="450"/>
          <c:min val="24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hu-HU" sz="1400"/>
                  <a:t>CT-vel becsült átlagos ásványianyag tartalom (mg/cm</a:t>
                </a:r>
                <a:r>
                  <a:rPr lang="hu-HU" sz="1400" baseline="30000"/>
                  <a:t>3</a:t>
                </a:r>
                <a:r>
                  <a:rPr lang="hu-HU" sz="1400"/>
                  <a:t>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hu-HU"/>
          </a:p>
        </c:txPr>
        <c:crossAx val="206891264"/>
        <c:crosses val="autoZero"/>
        <c:crossBetween val="midCat"/>
      </c:valAx>
      <c:valAx>
        <c:axId val="206891264"/>
        <c:scaling>
          <c:orientation val="minMax"/>
          <c:min val="2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hu-HU" sz="1400"/>
                  <a:t>hamu tartalom (mg/g)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hu-HU"/>
          </a:p>
        </c:txPr>
        <c:crossAx val="20688934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hu-HU"/>
              <a:t>A tojótyúkok tibiotarsus csontjainak töréséhez szükséges max. erő és a CT-vel becsült ásványianyag tartalom összefüggése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1326699506033072"/>
          <c:y val="0.15482783462588792"/>
          <c:w val="0.85985645537866495"/>
          <c:h val="0.68825535751091971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trendline>
            <c:trendlineType val="linear"/>
            <c:dispRSqr val="1"/>
            <c:dispEq val="1"/>
            <c:trendlineLbl>
              <c:layout>
                <c:manualLayout>
                  <c:x val="-0.13247886317064483"/>
                  <c:y val="0.40466485223918042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1800"/>
                  </a:pPr>
                  <a:endParaRPr lang="hu-HU"/>
                </a:p>
              </c:txPr>
            </c:trendlineLbl>
          </c:trendline>
          <c:xVal>
            <c:numRef>
              <c:f>forGraf!$X$2:$X$41</c:f>
              <c:numCache>
                <c:formatCode>0.0</c:formatCode>
                <c:ptCount val="40"/>
                <c:pt idx="0">
                  <c:v>352.17648300000002</c:v>
                </c:pt>
                <c:pt idx="1">
                  <c:v>347.17776500000002</c:v>
                </c:pt>
                <c:pt idx="2">
                  <c:v>309.57418799999999</c:v>
                </c:pt>
                <c:pt idx="3">
                  <c:v>280.00253300000003</c:v>
                </c:pt>
                <c:pt idx="4">
                  <c:v>356.8362429999998</c:v>
                </c:pt>
                <c:pt idx="5">
                  <c:v>350.39501999999965</c:v>
                </c:pt>
                <c:pt idx="6">
                  <c:v>337.77514599999978</c:v>
                </c:pt>
                <c:pt idx="7">
                  <c:v>299.12359599999979</c:v>
                </c:pt>
                <c:pt idx="8">
                  <c:v>327.08325199999979</c:v>
                </c:pt>
                <c:pt idx="9">
                  <c:v>428.78305099999977</c:v>
                </c:pt>
                <c:pt idx="10">
                  <c:v>269.87643399999979</c:v>
                </c:pt>
                <c:pt idx="11">
                  <c:v>247.389557</c:v>
                </c:pt>
                <c:pt idx="12">
                  <c:v>269.55749500000002</c:v>
                </c:pt>
                <c:pt idx="13">
                  <c:v>316.95382699999999</c:v>
                </c:pt>
                <c:pt idx="14">
                  <c:v>245.20713800000001</c:v>
                </c:pt>
                <c:pt idx="15">
                  <c:v>328.18835399999978</c:v>
                </c:pt>
                <c:pt idx="16">
                  <c:v>290.44857799999966</c:v>
                </c:pt>
                <c:pt idx="17">
                  <c:v>298.157104</c:v>
                </c:pt>
                <c:pt idx="18">
                  <c:v>290.24401899999975</c:v>
                </c:pt>
                <c:pt idx="19">
                  <c:v>268.72903399999979</c:v>
                </c:pt>
                <c:pt idx="20">
                  <c:v>360.85739100000001</c:v>
                </c:pt>
                <c:pt idx="21">
                  <c:v>339.08709700000003</c:v>
                </c:pt>
                <c:pt idx="22">
                  <c:v>317.40026899999975</c:v>
                </c:pt>
                <c:pt idx="23">
                  <c:v>367.52352899999966</c:v>
                </c:pt>
                <c:pt idx="24">
                  <c:v>455.68810999999965</c:v>
                </c:pt>
                <c:pt idx="25">
                  <c:v>326.38629200000003</c:v>
                </c:pt>
                <c:pt idx="26">
                  <c:v>359.63336199999975</c:v>
                </c:pt>
                <c:pt idx="27">
                  <c:v>416.93624899999958</c:v>
                </c:pt>
                <c:pt idx="28">
                  <c:v>337.10980200000023</c:v>
                </c:pt>
                <c:pt idx="29">
                  <c:v>405.86825599999975</c:v>
                </c:pt>
                <c:pt idx="30">
                  <c:v>325.86816399999975</c:v>
                </c:pt>
                <c:pt idx="31">
                  <c:v>310.98959399999978</c:v>
                </c:pt>
                <c:pt idx="32">
                  <c:v>306.59414699999979</c:v>
                </c:pt>
                <c:pt idx="33">
                  <c:v>342.272491</c:v>
                </c:pt>
                <c:pt idx="34">
                  <c:v>293.09606899999977</c:v>
                </c:pt>
                <c:pt idx="35">
                  <c:v>240.912766</c:v>
                </c:pt>
                <c:pt idx="36">
                  <c:v>307.65823399999999</c:v>
                </c:pt>
                <c:pt idx="37">
                  <c:v>332.02600099999978</c:v>
                </c:pt>
                <c:pt idx="38">
                  <c:v>340.40252699999979</c:v>
                </c:pt>
                <c:pt idx="39">
                  <c:v>284.31762700000002</c:v>
                </c:pt>
              </c:numCache>
            </c:numRef>
          </c:xVal>
          <c:yVal>
            <c:numRef>
              <c:f>forGraf!$Q$2:$Q$41</c:f>
              <c:numCache>
                <c:formatCode>0.000</c:formatCode>
                <c:ptCount val="40"/>
                <c:pt idx="0">
                  <c:v>121.82</c:v>
                </c:pt>
                <c:pt idx="1">
                  <c:v>150.22999999999999</c:v>
                </c:pt>
                <c:pt idx="3">
                  <c:v>101.04</c:v>
                </c:pt>
                <c:pt idx="4">
                  <c:v>81.88</c:v>
                </c:pt>
                <c:pt idx="5">
                  <c:v>110.11999999999999</c:v>
                </c:pt>
                <c:pt idx="6">
                  <c:v>109.3</c:v>
                </c:pt>
                <c:pt idx="7">
                  <c:v>107.27</c:v>
                </c:pt>
                <c:pt idx="8">
                  <c:v>105.32</c:v>
                </c:pt>
                <c:pt idx="9">
                  <c:v>160</c:v>
                </c:pt>
                <c:pt idx="10">
                  <c:v>85.55</c:v>
                </c:pt>
                <c:pt idx="11">
                  <c:v>74.349999999999994</c:v>
                </c:pt>
                <c:pt idx="12">
                  <c:v>66.910000000000025</c:v>
                </c:pt>
                <c:pt idx="13">
                  <c:v>92.89</c:v>
                </c:pt>
                <c:pt idx="14">
                  <c:v>57.660000000000011</c:v>
                </c:pt>
                <c:pt idx="15">
                  <c:v>99.240000000000023</c:v>
                </c:pt>
                <c:pt idx="16">
                  <c:v>93.16</c:v>
                </c:pt>
                <c:pt idx="17">
                  <c:v>90.26</c:v>
                </c:pt>
                <c:pt idx="18">
                  <c:v>77.849999999999994</c:v>
                </c:pt>
                <c:pt idx="19">
                  <c:v>70.27</c:v>
                </c:pt>
                <c:pt idx="20">
                  <c:v>123.29</c:v>
                </c:pt>
                <c:pt idx="21">
                  <c:v>90.61</c:v>
                </c:pt>
                <c:pt idx="22">
                  <c:v>93.1</c:v>
                </c:pt>
                <c:pt idx="23">
                  <c:v>101.8</c:v>
                </c:pt>
                <c:pt idx="24">
                  <c:v>130.15</c:v>
                </c:pt>
                <c:pt idx="25">
                  <c:v>90.28</c:v>
                </c:pt>
                <c:pt idx="26">
                  <c:v>131.26</c:v>
                </c:pt>
                <c:pt idx="27">
                  <c:v>112.93</c:v>
                </c:pt>
                <c:pt idx="28">
                  <c:v>106.32</c:v>
                </c:pt>
                <c:pt idx="29">
                  <c:v>96.89</c:v>
                </c:pt>
                <c:pt idx="30">
                  <c:v>90.86999999999999</c:v>
                </c:pt>
                <c:pt idx="31">
                  <c:v>85.81</c:v>
                </c:pt>
                <c:pt idx="32">
                  <c:v>81.61999999999999</c:v>
                </c:pt>
                <c:pt idx="33">
                  <c:v>105.96000000000002</c:v>
                </c:pt>
                <c:pt idx="34">
                  <c:v>82.36</c:v>
                </c:pt>
                <c:pt idx="35">
                  <c:v>73.930000000000007</c:v>
                </c:pt>
                <c:pt idx="36">
                  <c:v>85.98</c:v>
                </c:pt>
                <c:pt idx="37">
                  <c:v>101.36</c:v>
                </c:pt>
                <c:pt idx="38">
                  <c:v>118.52</c:v>
                </c:pt>
                <c:pt idx="39">
                  <c:v>117.29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404-4EE9-B623-C960489739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800640"/>
        <c:axId val="210802560"/>
      </c:scatterChart>
      <c:valAx>
        <c:axId val="210800640"/>
        <c:scaling>
          <c:orientation val="minMax"/>
          <c:max val="450"/>
          <c:min val="24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hu-HU"/>
                  <a:t>CT-vel becsült átlagos ásványianyag tartalom (mg/cm3)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210802560"/>
        <c:crosses val="autoZero"/>
        <c:crossBetween val="midCat"/>
      </c:valAx>
      <c:valAx>
        <c:axId val="210802560"/>
        <c:scaling>
          <c:orientation val="minMax"/>
          <c:max val="160"/>
          <c:min val="4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hu-HU"/>
                  <a:t>max. törőerő (N)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21080064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 b="1"/>
      </a:pPr>
      <a:endParaRPr lang="hu-H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256777040453413"/>
          <c:y val="6.2650676123254104E-2"/>
          <c:w val="0.85673834993883924"/>
          <c:h val="0.73580295910591809"/>
        </c:manualLayout>
      </c:layout>
      <c:lineChart>
        <c:grouping val="standard"/>
        <c:varyColors val="0"/>
        <c:ser>
          <c:idx val="2"/>
          <c:order val="0"/>
          <c:tx>
            <c:strRef>
              <c:f>'Tojótyúk zsírtartalom'!$A$6</c:f>
              <c:strCache>
                <c:ptCount val="1"/>
                <c:pt idx="0">
                  <c:v>TETRA SL</c:v>
                </c:pt>
              </c:strCache>
            </c:strRef>
          </c:tx>
          <c:spPr>
            <a:ln w="381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'Tojás nyerszsír-tartalom'!$B$1:$O$1</c:f>
              <c:numCache>
                <c:formatCode>General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'Tojótyúk zsírtartalom'!$B$6:$O$6</c:f>
              <c:numCache>
                <c:formatCode>0.0</c:formatCode>
                <c:ptCount val="14"/>
                <c:pt idx="0">
                  <c:v>25</c:v>
                </c:pt>
                <c:pt idx="1">
                  <c:v>26.5</c:v>
                </c:pt>
                <c:pt idx="2">
                  <c:v>29.5</c:v>
                </c:pt>
                <c:pt idx="3">
                  <c:v>31.8</c:v>
                </c:pt>
                <c:pt idx="4">
                  <c:v>33.6</c:v>
                </c:pt>
                <c:pt idx="5">
                  <c:v>34.9</c:v>
                </c:pt>
                <c:pt idx="6">
                  <c:v>35.4</c:v>
                </c:pt>
                <c:pt idx="7">
                  <c:v>35</c:v>
                </c:pt>
                <c:pt idx="8">
                  <c:v>34.9</c:v>
                </c:pt>
                <c:pt idx="9">
                  <c:v>34.4</c:v>
                </c:pt>
                <c:pt idx="10">
                  <c:v>34.6</c:v>
                </c:pt>
                <c:pt idx="11">
                  <c:v>35</c:v>
                </c:pt>
                <c:pt idx="12">
                  <c:v>34.799999999999997</c:v>
                </c:pt>
                <c:pt idx="13">
                  <c:v>35.1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ACC-4062-9A56-631F987ED2BA}"/>
            </c:ext>
          </c:extLst>
        </c:ser>
        <c:ser>
          <c:idx val="0"/>
          <c:order val="1"/>
          <c:tx>
            <c:strRef>
              <c:f>'Tojótyúk zsírtartalom'!$A$7</c:f>
              <c:strCache>
                <c:ptCount val="1"/>
                <c:pt idx="0">
                  <c:v>TETRA BLANCA</c:v>
                </c:pt>
              </c:strCache>
            </c:strRef>
          </c:tx>
          <c:spPr>
            <a:ln w="38100">
              <a:solidFill>
                <a:srgbClr val="0000FF"/>
              </a:solidFill>
              <a:prstDash val="solid"/>
            </a:ln>
          </c:spPr>
          <c:marker>
            <c:symbol val="none"/>
          </c:marker>
          <c:cat>
            <c:numRef>
              <c:f>'Tojás nyerszsír-tartalom'!$B$1:$O$1</c:f>
              <c:numCache>
                <c:formatCode>General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'Tojótyúk zsírtartalom'!$B$7:$O$7</c:f>
              <c:numCache>
                <c:formatCode>0.0</c:formatCode>
                <c:ptCount val="14"/>
                <c:pt idx="0">
                  <c:v>29.3</c:v>
                </c:pt>
                <c:pt idx="1">
                  <c:v>30.2</c:v>
                </c:pt>
                <c:pt idx="2">
                  <c:v>32.200000000000003</c:v>
                </c:pt>
                <c:pt idx="3">
                  <c:v>33.299999999999997</c:v>
                </c:pt>
                <c:pt idx="4">
                  <c:v>34.5</c:v>
                </c:pt>
                <c:pt idx="5">
                  <c:v>35.1</c:v>
                </c:pt>
                <c:pt idx="6">
                  <c:v>36.6</c:v>
                </c:pt>
                <c:pt idx="7">
                  <c:v>36</c:v>
                </c:pt>
                <c:pt idx="8">
                  <c:v>35.799999999999997</c:v>
                </c:pt>
                <c:pt idx="9">
                  <c:v>36</c:v>
                </c:pt>
                <c:pt idx="10">
                  <c:v>36</c:v>
                </c:pt>
                <c:pt idx="11">
                  <c:v>36</c:v>
                </c:pt>
                <c:pt idx="12">
                  <c:v>35.5</c:v>
                </c:pt>
                <c:pt idx="13">
                  <c:v>35.700000000000003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ACC-4062-9A56-631F987ED2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691328"/>
        <c:axId val="206697600"/>
      </c:lineChart>
      <c:catAx>
        <c:axId val="206691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/>
                  <a:t>Életkor (hét)</a:t>
                </a:r>
              </a:p>
            </c:rich>
          </c:tx>
          <c:layout>
            <c:manualLayout>
              <c:xMode val="edge"/>
              <c:yMode val="edge"/>
              <c:x val="0.47172896661778591"/>
              <c:y val="0.90843480378718444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0669760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06697600"/>
        <c:scaling>
          <c:orientation val="minMax"/>
          <c:max val="38"/>
          <c:min val="24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/>
                  <a:t>Zsír index</a:t>
                </a:r>
              </a:p>
            </c:rich>
          </c:tx>
          <c:layout>
            <c:manualLayout>
              <c:xMode val="edge"/>
              <c:yMode val="edge"/>
              <c:x val="1.8288708619750616E-2"/>
              <c:y val="0.32331208724917454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06691328"/>
        <c:crosses val="autoZero"/>
        <c:crossBetween val="between"/>
        <c:majorUnit val="2"/>
      </c:valAx>
      <c:spPr>
        <a:solidFill>
          <a:srgbClr val="FFFF66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67063876055432592"/>
          <c:y val="0.5489125603251207"/>
          <c:w val="0.27029947450344688"/>
          <c:h val="0.1893002286004572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chemeClr val="bg1">
        <a:lumMod val="85000"/>
      </a:schemeClr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760745794390669"/>
          <c:y val="6.2650676123254104E-2"/>
          <c:w val="0.85492981639862742"/>
          <c:h val="0.73580295910591809"/>
        </c:manualLayout>
      </c:layout>
      <c:lineChart>
        <c:grouping val="standard"/>
        <c:varyColors val="0"/>
        <c:ser>
          <c:idx val="0"/>
          <c:order val="0"/>
          <c:tx>
            <c:strRef>
              <c:f>'Sárgája arány'!$A$6</c:f>
              <c:strCache>
                <c:ptCount val="1"/>
                <c:pt idx="0">
                  <c:v>TETRA SL</c:v>
                </c:pt>
              </c:strCache>
            </c:strRef>
          </c:tx>
          <c:spPr>
            <a:ln w="381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'Sárgája arány'!$B$1:$O$1</c:f>
              <c:numCache>
                <c:formatCode>General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'Sárgája arány'!$B$6:$O$6</c:f>
              <c:numCache>
                <c:formatCode>0.0</c:formatCode>
                <c:ptCount val="14"/>
                <c:pt idx="0">
                  <c:v>20.100000000000001</c:v>
                </c:pt>
                <c:pt idx="1">
                  <c:v>20.9</c:v>
                </c:pt>
                <c:pt idx="2">
                  <c:v>23.9</c:v>
                </c:pt>
                <c:pt idx="3">
                  <c:v>24.1</c:v>
                </c:pt>
                <c:pt idx="4">
                  <c:v>25</c:v>
                </c:pt>
                <c:pt idx="5">
                  <c:v>25.4</c:v>
                </c:pt>
                <c:pt idx="6">
                  <c:v>24.9</c:v>
                </c:pt>
                <c:pt idx="7">
                  <c:v>24.7</c:v>
                </c:pt>
                <c:pt idx="8">
                  <c:v>25.1</c:v>
                </c:pt>
                <c:pt idx="9">
                  <c:v>25</c:v>
                </c:pt>
                <c:pt idx="10">
                  <c:v>24.9</c:v>
                </c:pt>
                <c:pt idx="11">
                  <c:v>25.3</c:v>
                </c:pt>
                <c:pt idx="12">
                  <c:v>26</c:v>
                </c:pt>
                <c:pt idx="13">
                  <c:v>25.1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EA0-4B95-882F-C853097A2AC2}"/>
            </c:ext>
          </c:extLst>
        </c:ser>
        <c:ser>
          <c:idx val="1"/>
          <c:order val="1"/>
          <c:tx>
            <c:strRef>
              <c:f>'Sárgája arány'!$A$7</c:f>
              <c:strCache>
                <c:ptCount val="1"/>
                <c:pt idx="0">
                  <c:v>TETRA BLANCA</c:v>
                </c:pt>
              </c:strCache>
            </c:strRef>
          </c:tx>
          <c:spPr>
            <a:ln w="38100">
              <a:solidFill>
                <a:srgbClr val="0000FF"/>
              </a:solidFill>
              <a:prstDash val="solid"/>
            </a:ln>
          </c:spPr>
          <c:marker>
            <c:symbol val="none"/>
          </c:marker>
          <c:cat>
            <c:numRef>
              <c:f>'Sárgája arány'!$B$1:$O$1</c:f>
              <c:numCache>
                <c:formatCode>General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'Sárgája arány'!$B$7:$O$7</c:f>
              <c:numCache>
                <c:formatCode>0.0</c:formatCode>
                <c:ptCount val="14"/>
                <c:pt idx="0">
                  <c:v>20.399999999999999</c:v>
                </c:pt>
                <c:pt idx="1">
                  <c:v>22</c:v>
                </c:pt>
                <c:pt idx="2">
                  <c:v>24.3</c:v>
                </c:pt>
                <c:pt idx="3">
                  <c:v>25.2</c:v>
                </c:pt>
                <c:pt idx="4">
                  <c:v>26.2</c:v>
                </c:pt>
                <c:pt idx="5">
                  <c:v>26.7</c:v>
                </c:pt>
                <c:pt idx="6">
                  <c:v>26.6</c:v>
                </c:pt>
                <c:pt idx="7">
                  <c:v>26.8</c:v>
                </c:pt>
                <c:pt idx="8">
                  <c:v>27</c:v>
                </c:pt>
                <c:pt idx="9">
                  <c:v>26.8</c:v>
                </c:pt>
                <c:pt idx="10">
                  <c:v>27</c:v>
                </c:pt>
                <c:pt idx="11">
                  <c:v>27.7</c:v>
                </c:pt>
                <c:pt idx="12">
                  <c:v>27.7</c:v>
                </c:pt>
                <c:pt idx="13">
                  <c:v>27.6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EA0-4B95-882F-C853097A2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831616"/>
        <c:axId val="206833536"/>
      </c:lineChart>
      <c:catAx>
        <c:axId val="2068316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/>
                  <a:t>Életkor (hét)</a:t>
                </a:r>
              </a:p>
            </c:rich>
          </c:tx>
          <c:layout>
            <c:manualLayout>
              <c:xMode val="edge"/>
              <c:yMode val="edge"/>
              <c:x val="0.47334447677743585"/>
              <c:y val="0.90843480378718444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0683353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06833536"/>
        <c:scaling>
          <c:orientation val="minMax"/>
          <c:max val="28"/>
          <c:min val="2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/>
                  <a:t>Tojássárgája (%)</a:t>
                </a:r>
              </a:p>
            </c:rich>
          </c:tx>
          <c:layout>
            <c:manualLayout>
              <c:xMode val="edge"/>
              <c:yMode val="edge"/>
              <c:x val="1.0729177310691777E-2"/>
              <c:y val="0.23479687896875795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06831616"/>
        <c:crosses val="autoZero"/>
        <c:crossBetween val="between"/>
        <c:majorUnit val="1"/>
      </c:valAx>
      <c:spPr>
        <a:solidFill>
          <a:srgbClr val="FFFF66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67948876933409663"/>
          <c:y val="0.58090114617729238"/>
          <c:w val="0.26777963073376065"/>
          <c:h val="0.15905829311658623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chemeClr val="bg1">
        <a:lumMod val="85000"/>
      </a:schemeClr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Értékesítés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rgbClr val="0000FF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35C1-4D3A-A03B-C1B7C5045373}"/>
              </c:ext>
            </c:extLst>
          </c:dPt>
          <c:dPt>
            <c:idx val="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5C1-4D3A-A03B-C1B7C5045373}"/>
              </c:ext>
            </c:extLst>
          </c:dPt>
          <c:dPt>
            <c:idx val="2"/>
            <c:bubble3D val="0"/>
            <c:spPr>
              <a:solidFill>
                <a:srgbClr val="FF7C8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35C1-4D3A-A03B-C1B7C5045373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5C1-4D3A-A03B-C1B7C5045373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Munka1!$A$2:$A$5</c:f>
              <c:strCache>
                <c:ptCount val="4"/>
                <c:pt idx="0">
                  <c:v>Kondíció pontszám: 0</c:v>
                </c:pt>
                <c:pt idx="1">
                  <c:v>Kondíció pontszám: 1</c:v>
                </c:pt>
                <c:pt idx="2">
                  <c:v>Kondíció pontszám: 2</c:v>
                </c:pt>
                <c:pt idx="3">
                  <c:v>Kondíció pontszám: 3</c:v>
                </c:pt>
              </c:strCache>
            </c:strRef>
          </c:cat>
          <c:val>
            <c:numRef>
              <c:f>Munka1!$B$2:$B$5</c:f>
              <c:numCache>
                <c:formatCode>General</c:formatCode>
                <c:ptCount val="4"/>
                <c:pt idx="0">
                  <c:v>7</c:v>
                </c:pt>
                <c:pt idx="1">
                  <c:v>56</c:v>
                </c:pt>
                <c:pt idx="2">
                  <c:v>35</c:v>
                </c:pt>
                <c:pt idx="3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5C1-4D3A-A03B-C1B7C50453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/>
      <c:overlay val="0"/>
      <c:txPr>
        <a:bodyPr/>
        <a:lstStyle/>
        <a:p>
          <a:pPr>
            <a:defRPr sz="1600">
              <a:solidFill>
                <a:schemeClr val="bg1"/>
              </a:solidFill>
            </a:defRPr>
          </a:pPr>
          <a:endParaRPr lang="hu-HU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hu-HU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1200" baseline="0">
                <a:solidFill>
                  <a:schemeClr val="bg1"/>
                </a:solidFill>
                <a:latin typeface="Arial"/>
                <a:ea typeface="Arial"/>
                <a:cs typeface="Arial"/>
              </a:defRPr>
            </a:pPr>
            <a:r>
              <a:rPr lang="hu-HU" sz="1800" b="1" i="0" baseline="0" dirty="0">
                <a:solidFill>
                  <a:schemeClr val="bg1"/>
                </a:solidFill>
              </a:rPr>
              <a:t>TETRA SL tojótyúkok </a:t>
            </a:r>
            <a:r>
              <a:rPr lang="hu-HU" sz="1800" b="1" i="0" baseline="0" dirty="0">
                <a:solidFill>
                  <a:srgbClr val="0000FF"/>
                </a:solidFill>
              </a:rPr>
              <a:t>testzsír</a:t>
            </a:r>
            <a:r>
              <a:rPr lang="hu-HU" sz="1800" b="1" i="0" baseline="0" dirty="0">
                <a:solidFill>
                  <a:schemeClr val="bg1"/>
                </a:solidFill>
              </a:rPr>
              <a:t>tartalmának változása</a:t>
            </a:r>
            <a:endParaRPr lang="hu-HU" sz="1800" dirty="0">
              <a:solidFill>
                <a:schemeClr val="bg1"/>
              </a:solidFill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1200" baseline="0">
                <a:solidFill>
                  <a:schemeClr val="bg1"/>
                </a:solidFill>
                <a:latin typeface="Arial"/>
                <a:ea typeface="Arial"/>
                <a:cs typeface="Arial"/>
              </a:defRPr>
            </a:pPr>
            <a:endParaRPr lang="hu-HU" sz="1800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20196376494604842"/>
          <c:y val="2.56410256410256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0161271507728203"/>
          <c:y val="0.12307692307692311"/>
          <c:w val="0.87071923301254039"/>
          <c:h val="0.7102564102564104"/>
        </c:manualLayout>
      </c:layout>
      <c:lineChart>
        <c:grouping val="standard"/>
        <c:varyColors val="0"/>
        <c:ser>
          <c:idx val="0"/>
          <c:order val="0"/>
          <c:tx>
            <c:strRef>
              <c:f>'TETRA SL ábra'!$A$2</c:f>
              <c:strCache>
                <c:ptCount val="1"/>
                <c:pt idx="0">
                  <c:v>Alacsony testzsírtartalmú tyúkok</c:v>
                </c:pt>
              </c:strCache>
            </c:strRef>
          </c:tx>
          <c:spPr>
            <a:ln w="38100">
              <a:solidFill>
                <a:srgbClr val="0000FF"/>
              </a:solidFill>
              <a:prstDash val="solid"/>
            </a:ln>
          </c:spPr>
          <c:marker>
            <c:symbol val="none"/>
          </c:marker>
          <c:cat>
            <c:numRef>
              <c:f>'TETRA SL ábra'!$B$1:$O$1</c:f>
              <c:numCache>
                <c:formatCode>0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'TETRA SL ábra'!$B$2:$O$2</c:f>
              <c:numCache>
                <c:formatCode>0.0</c:formatCode>
                <c:ptCount val="14"/>
                <c:pt idx="0">
                  <c:v>22.931076297794068</c:v>
                </c:pt>
                <c:pt idx="1">
                  <c:v>25.326882677009245</c:v>
                </c:pt>
                <c:pt idx="2">
                  <c:v>27.759190998058461</c:v>
                </c:pt>
                <c:pt idx="3">
                  <c:v>30.159423628749288</c:v>
                </c:pt>
                <c:pt idx="4">
                  <c:v>31.679039149526172</c:v>
                </c:pt>
                <c:pt idx="5">
                  <c:v>32.717160060280207</c:v>
                </c:pt>
                <c:pt idx="6">
                  <c:v>33.276015551532602</c:v>
                </c:pt>
                <c:pt idx="7">
                  <c:v>33.600047951776496</c:v>
                </c:pt>
                <c:pt idx="8">
                  <c:v>32.767508730866631</c:v>
                </c:pt>
                <c:pt idx="9">
                  <c:v>31.894616962080519</c:v>
                </c:pt>
                <c:pt idx="10">
                  <c:v>32.705851785957805</c:v>
                </c:pt>
                <c:pt idx="11">
                  <c:v>32.986732283385955</c:v>
                </c:pt>
                <c:pt idx="12">
                  <c:v>32.717229498638048</c:v>
                </c:pt>
                <c:pt idx="13">
                  <c:v>33.148191525858181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79F-44F4-84F9-8B303BEA15CD}"/>
            </c:ext>
          </c:extLst>
        </c:ser>
        <c:ser>
          <c:idx val="1"/>
          <c:order val="1"/>
          <c:tx>
            <c:strRef>
              <c:f>'TETRA SL ábra'!$A$3</c:f>
              <c:strCache>
                <c:ptCount val="1"/>
                <c:pt idx="0">
                  <c:v>Átlagos testzsírtartalmú tyúkok</c:v>
                </c:pt>
              </c:strCache>
            </c:strRef>
          </c:tx>
          <c:spPr>
            <a:ln w="38100">
              <a:solidFill>
                <a:schemeClr val="accent1">
                  <a:lumMod val="75000"/>
                </a:schemeClr>
              </a:solidFill>
              <a:prstDash val="solid"/>
            </a:ln>
          </c:spPr>
          <c:marker>
            <c:symbol val="none"/>
          </c:marker>
          <c:cat>
            <c:numRef>
              <c:f>'TETRA SL ábra'!$B$1:$O$1</c:f>
              <c:numCache>
                <c:formatCode>0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'TETRA SL ábra'!$B$3:$O$3</c:f>
              <c:numCache>
                <c:formatCode>0.0</c:formatCode>
                <c:ptCount val="14"/>
                <c:pt idx="0">
                  <c:v>25.77222430801557</c:v>
                </c:pt>
                <c:pt idx="1">
                  <c:v>26.748330882912626</c:v>
                </c:pt>
                <c:pt idx="2">
                  <c:v>29.866403119710327</c:v>
                </c:pt>
                <c:pt idx="3">
                  <c:v>32.189676311181479</c:v>
                </c:pt>
                <c:pt idx="4">
                  <c:v>34.020448271175603</c:v>
                </c:pt>
                <c:pt idx="5">
                  <c:v>35.571733000503052</c:v>
                </c:pt>
                <c:pt idx="6">
                  <c:v>35.694380630044606</c:v>
                </c:pt>
                <c:pt idx="7">
                  <c:v>35.672860910053053</c:v>
                </c:pt>
                <c:pt idx="8">
                  <c:v>34.950783845777231</c:v>
                </c:pt>
                <c:pt idx="9">
                  <c:v>34.479357536897957</c:v>
                </c:pt>
                <c:pt idx="10">
                  <c:v>34.324235573183259</c:v>
                </c:pt>
                <c:pt idx="11">
                  <c:v>35.117774574471525</c:v>
                </c:pt>
                <c:pt idx="12">
                  <c:v>35.22413564844225</c:v>
                </c:pt>
                <c:pt idx="13">
                  <c:v>35.411531587197068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79F-44F4-84F9-8B303BEA15CD}"/>
            </c:ext>
          </c:extLst>
        </c:ser>
        <c:ser>
          <c:idx val="2"/>
          <c:order val="2"/>
          <c:tx>
            <c:strRef>
              <c:f>'TETRA SL ábra'!$A$4</c:f>
              <c:strCache>
                <c:ptCount val="1"/>
                <c:pt idx="0">
                  <c:v>Magas testzsírtartalmú tyúkok</c:v>
                </c:pt>
              </c:strCache>
            </c:strRef>
          </c:tx>
          <c:spPr>
            <a:ln w="38100"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'TETRA SL ábra'!$B$1:$O$1</c:f>
              <c:numCache>
                <c:formatCode>0</c:formatCode>
                <c:ptCount val="1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32</c:v>
                </c:pt>
                <c:pt idx="4">
                  <c:v>36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  <c:pt idx="8">
                  <c:v>52</c:v>
                </c:pt>
                <c:pt idx="9">
                  <c:v>56</c:v>
                </c:pt>
                <c:pt idx="10">
                  <c:v>60</c:v>
                </c:pt>
                <c:pt idx="11">
                  <c:v>64</c:v>
                </c:pt>
                <c:pt idx="12">
                  <c:v>68</c:v>
                </c:pt>
                <c:pt idx="13">
                  <c:v>72</c:v>
                </c:pt>
              </c:numCache>
            </c:numRef>
          </c:cat>
          <c:val>
            <c:numRef>
              <c:f>'TETRA SL ábra'!$B$4:$O$4</c:f>
              <c:numCache>
                <c:formatCode>0.0</c:formatCode>
                <c:ptCount val="14"/>
                <c:pt idx="0">
                  <c:v>28.459102877168146</c:v>
                </c:pt>
                <c:pt idx="1">
                  <c:v>28.181809261348175</c:v>
                </c:pt>
                <c:pt idx="2">
                  <c:v>30.126202574638516</c:v>
                </c:pt>
                <c:pt idx="3">
                  <c:v>33.070902204451073</c:v>
                </c:pt>
                <c:pt idx="4">
                  <c:v>35.755653966928186</c:v>
                </c:pt>
                <c:pt idx="5">
                  <c:v>37.227442491550001</c:v>
                </c:pt>
                <c:pt idx="6">
                  <c:v>38.109467156768957</c:v>
                </c:pt>
                <c:pt idx="7">
                  <c:v>37.800000000000011</c:v>
                </c:pt>
                <c:pt idx="8">
                  <c:v>39.141349743522952</c:v>
                </c:pt>
                <c:pt idx="9">
                  <c:v>38.838722565461865</c:v>
                </c:pt>
                <c:pt idx="10">
                  <c:v>38.308323426733828</c:v>
                </c:pt>
                <c:pt idx="11">
                  <c:v>37.553735035839743</c:v>
                </c:pt>
                <c:pt idx="12">
                  <c:v>36.607064254904046</c:v>
                </c:pt>
                <c:pt idx="13">
                  <c:v>38.518770535446464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779F-44F4-84F9-8B303BEA15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4134784"/>
        <c:axId val="134173824"/>
      </c:lineChart>
      <c:catAx>
        <c:axId val="1341347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sz="1200" b="1" i="0" u="none" strike="noStrike" baseline="0" dirty="0">
                    <a:solidFill>
                      <a:schemeClr val="bg1"/>
                    </a:solidFill>
                    <a:latin typeface="Arial"/>
                    <a:cs typeface="Arial"/>
                  </a:rPr>
                  <a:t>Életkor (hét)</a:t>
                </a:r>
              </a:p>
            </c:rich>
          </c:tx>
          <c:layout>
            <c:manualLayout>
              <c:xMode val="edge"/>
              <c:yMode val="edge"/>
              <c:x val="0.48281568970545358"/>
              <c:y val="0.9208120331112456"/>
            </c:manualLayout>
          </c:layout>
          <c:overlay val="0"/>
          <c:spPr>
            <a:noFill/>
            <a:ln w="22316">
              <a:noFill/>
            </a:ln>
          </c:spPr>
        </c:title>
        <c:numFmt formatCode="0" sourceLinked="1"/>
        <c:majorTickMark val="out"/>
        <c:minorTickMark val="none"/>
        <c:tickLblPos val="nextTo"/>
        <c:spPr>
          <a:ln w="2789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13417382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34173824"/>
        <c:scaling>
          <c:orientation val="minMax"/>
          <c:max val="40"/>
          <c:min val="20"/>
        </c:scaling>
        <c:delete val="0"/>
        <c:axPos val="l"/>
        <c:majorGridlines>
          <c:spPr>
            <a:ln w="2789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sz="1200" b="1" i="0" u="none" strike="noStrike" baseline="0" dirty="0">
                    <a:solidFill>
                      <a:schemeClr val="bg1"/>
                    </a:solidFill>
                    <a:latin typeface="Arial"/>
                    <a:cs typeface="Arial"/>
                  </a:rPr>
                  <a:t>Zsír index</a:t>
                </a:r>
              </a:p>
            </c:rich>
          </c:tx>
          <c:layout>
            <c:manualLayout>
              <c:xMode val="edge"/>
              <c:yMode val="edge"/>
              <c:x val="2.0001900584795406E-2"/>
              <c:y val="0.36722222222222262"/>
            </c:manualLayout>
          </c:layout>
          <c:overlay val="0"/>
          <c:spPr>
            <a:noFill/>
            <a:ln w="22316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2789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134134784"/>
        <c:crosses val="autoZero"/>
        <c:crossBetween val="between"/>
        <c:majorUnit val="2"/>
      </c:valAx>
      <c:spPr>
        <a:solidFill>
          <a:schemeClr val="tx1">
            <a:lumMod val="75000"/>
          </a:schemeClr>
        </a:solidFill>
        <a:ln w="11158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61994203849518836"/>
          <c:y val="0.70856834241873612"/>
          <c:w val="0.33831680762126981"/>
          <c:h val="0.11087603472642846"/>
        </c:manualLayout>
      </c:layout>
      <c:overlay val="0"/>
      <c:spPr>
        <a:solidFill>
          <a:srgbClr val="FFFFCC"/>
        </a:solidFill>
        <a:ln w="2789">
          <a:solidFill>
            <a:srgbClr val="000000"/>
          </a:solidFill>
          <a:prstDash val="solid"/>
        </a:ln>
      </c:spPr>
      <c:txPr>
        <a:bodyPr/>
        <a:lstStyle/>
        <a:p>
          <a:pPr>
            <a:defRPr sz="100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chemeClr val="accent2">
        <a:lumMod val="40000"/>
        <a:lumOff val="60000"/>
      </a:schemeClr>
    </a:solidFill>
    <a:ln w="2789">
      <a:solidFill>
        <a:srgbClr val="000000"/>
      </a:solidFill>
      <a:prstDash val="solid"/>
    </a:ln>
  </c:spPr>
  <c:txPr>
    <a:bodyPr/>
    <a:lstStyle/>
    <a:p>
      <a:pPr>
        <a:defRPr sz="835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1200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hu-HU" sz="1800" b="1" i="0" baseline="0" dirty="0">
                <a:solidFill>
                  <a:schemeClr val="bg1"/>
                </a:solidFill>
              </a:rPr>
              <a:t>TETRA SL </a:t>
            </a:r>
            <a:r>
              <a:rPr lang="en-US" sz="1800" b="1" i="0" baseline="0" dirty="0">
                <a:solidFill>
                  <a:schemeClr val="bg1"/>
                </a:solidFill>
              </a:rPr>
              <a:t>t</a:t>
            </a:r>
            <a:r>
              <a:rPr lang="hu-HU" sz="1800" b="1" i="0" baseline="0" dirty="0" err="1"/>
              <a:t>ojótyúkok</a:t>
            </a:r>
            <a:r>
              <a:rPr lang="en-US" sz="1800" b="1" i="0" baseline="0" dirty="0"/>
              <a:t> </a:t>
            </a:r>
            <a:r>
              <a:rPr lang="hu-HU" sz="1800" b="1" i="0" baseline="0" dirty="0">
                <a:solidFill>
                  <a:srgbClr val="0000FF"/>
                </a:solidFill>
              </a:rPr>
              <a:t>tojástermelés</a:t>
            </a:r>
            <a:r>
              <a:rPr lang="en-US" sz="1800" b="1" i="0" baseline="0" dirty="0">
                <a:solidFill>
                  <a:srgbClr val="0000FF"/>
                </a:solidFill>
              </a:rPr>
              <a:t>e</a:t>
            </a:r>
            <a:endParaRPr lang="hu-HU" sz="1800" dirty="0"/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1200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 sz="1800" dirty="0"/>
          </a:p>
        </c:rich>
      </c:tx>
      <c:layout>
        <c:manualLayout>
          <c:xMode val="edge"/>
          <c:yMode val="edge"/>
          <c:x val="0.27917055506950522"/>
          <c:y val="1.7715525943872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545906432748521"/>
          <c:y val="0.10632486280124077"/>
          <c:w val="0.86431608187134334"/>
          <c:h val="0.7567603197327605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9999FF"/>
            </a:solidFill>
            <a:ln w="12654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00FF"/>
              </a:solidFill>
              <a:ln w="1265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F16F-46A5-B9CB-0DC1091BECA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1265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16F-46A5-B9CB-0DC1091BECAB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 w="1265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F16F-46A5-B9CB-0DC1091BECA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'TETRA SL ábra'!$B$1:$D$1</c:f>
              <c:strCache>
                <c:ptCount val="3"/>
                <c:pt idx="0">
                  <c:v>Alacsony testzsírtartalmú tyúkok</c:v>
                </c:pt>
                <c:pt idx="1">
                  <c:v>Átlagos testzsírtartalmú tyúkok</c:v>
                </c:pt>
                <c:pt idx="2">
                  <c:v>Magas testzsírtartalmú tyúkok</c:v>
                </c:pt>
              </c:strCache>
            </c:strRef>
          </c:cat>
          <c:val>
            <c:numRef>
              <c:f>'TETRA SL ábra'!$B$2:$D$2</c:f>
              <c:numCache>
                <c:formatCode>0</c:formatCode>
                <c:ptCount val="3"/>
                <c:pt idx="0">
                  <c:v>337</c:v>
                </c:pt>
                <c:pt idx="1">
                  <c:v>330</c:v>
                </c:pt>
                <c:pt idx="2">
                  <c:v>326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F16F-46A5-B9CB-0DC1091BEC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5977216"/>
        <c:axId val="155978752"/>
      </c:barChart>
      <c:catAx>
        <c:axId val="1559772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6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15597875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5978752"/>
        <c:scaling>
          <c:orientation val="minMax"/>
          <c:max val="350"/>
          <c:min val="250"/>
        </c:scaling>
        <c:delete val="0"/>
        <c:axPos val="l"/>
        <c:majorGridlines>
          <c:spPr>
            <a:ln w="3163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sz="1200" b="1" i="0" u="none" strike="noStrike" baseline="0" dirty="0">
                    <a:solidFill>
                      <a:schemeClr val="bg1"/>
                    </a:solidFill>
                    <a:latin typeface="Arial"/>
                    <a:cs typeface="Arial"/>
                  </a:rPr>
                  <a:t>Tojástermelés (db)</a:t>
                </a:r>
              </a:p>
            </c:rich>
          </c:tx>
          <c:layout>
            <c:manualLayout>
              <c:xMode val="edge"/>
              <c:yMode val="edge"/>
              <c:x val="2.1005701754385996E-2"/>
              <c:y val="0.33811111111111108"/>
            </c:manualLayout>
          </c:layout>
          <c:overlay val="0"/>
          <c:spPr>
            <a:noFill/>
            <a:ln w="25307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6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155977216"/>
        <c:crosses val="autoZero"/>
        <c:crossBetween val="between"/>
        <c:majorUnit val="25"/>
      </c:valAx>
      <c:spPr>
        <a:solidFill>
          <a:schemeClr val="tx1">
            <a:lumMod val="75000"/>
          </a:schemeClr>
        </a:solidFill>
        <a:ln w="12654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chemeClr val="accent2">
        <a:lumMod val="40000"/>
        <a:lumOff val="60000"/>
      </a:schemeClr>
    </a:solidFill>
    <a:ln w="3163">
      <a:solidFill>
        <a:srgbClr val="000000"/>
      </a:solidFill>
      <a:prstDash val="solid"/>
    </a:ln>
  </c:spPr>
  <c:txPr>
    <a:bodyPr/>
    <a:lstStyle/>
    <a:p>
      <a:pPr>
        <a:defRPr sz="847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hu-HU" sz="1800" b="1" i="0" baseline="0" dirty="0">
                <a:solidFill>
                  <a:schemeClr val="bg1"/>
                </a:solidFill>
              </a:rPr>
              <a:t>TETRA SL </a:t>
            </a:r>
            <a:r>
              <a:rPr lang="en-US" sz="1800" b="1" i="0" baseline="0" dirty="0">
                <a:solidFill>
                  <a:schemeClr val="bg1"/>
                </a:solidFill>
              </a:rPr>
              <a:t>t</a:t>
            </a:r>
            <a:r>
              <a:rPr lang="hu-HU" sz="1800" b="1" i="0" baseline="0" dirty="0" err="1"/>
              <a:t>ojótyúkok</a:t>
            </a:r>
            <a:r>
              <a:rPr lang="en-US" sz="1800" b="1" i="0" baseline="0" dirty="0"/>
              <a:t> </a:t>
            </a:r>
            <a:r>
              <a:rPr lang="en-US" sz="1800" b="1" i="0" baseline="0" dirty="0">
                <a:solidFill>
                  <a:srgbClr val="0000FF"/>
                </a:solidFill>
              </a:rPr>
              <a:t>to</a:t>
            </a:r>
            <a:r>
              <a:rPr lang="hu-HU" sz="1800" b="1" i="0" baseline="0" dirty="0" err="1">
                <a:solidFill>
                  <a:srgbClr val="0000FF"/>
                </a:solidFill>
              </a:rPr>
              <a:t>jássúl</a:t>
            </a:r>
            <a:r>
              <a:rPr lang="en-US" sz="1800" b="1" i="0" baseline="0" dirty="0" err="1">
                <a:solidFill>
                  <a:srgbClr val="0000FF"/>
                </a:solidFill>
              </a:rPr>
              <a:t>ya</a:t>
            </a:r>
            <a:endParaRPr lang="en-US" sz="1800" b="1" i="0" baseline="0" dirty="0">
              <a:solidFill>
                <a:srgbClr val="0000FF"/>
              </a:solidFill>
            </a:endParaRPr>
          </a:p>
        </c:rich>
      </c:tx>
      <c:layout>
        <c:manualLayout>
          <c:xMode val="edge"/>
          <c:yMode val="edge"/>
          <c:x val="0.30854549431321082"/>
          <c:y val="3.846153846153846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545906432748523"/>
          <c:y val="0.12244760751059963"/>
          <c:w val="0.86431608187134357"/>
          <c:h val="0.7406375933777508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9999FF"/>
            </a:solidFill>
            <a:ln w="12654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00FF"/>
              </a:solidFill>
              <a:ln w="1265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E6C6-4F45-8F33-C1B57161335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1265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6C6-4F45-8F33-C1B57161335B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 w="1265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E6C6-4F45-8F33-C1B57161335B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'TETRA SL ábra'!$B$1:$D$1</c:f>
              <c:strCache>
                <c:ptCount val="3"/>
                <c:pt idx="0">
                  <c:v>Alacsony testzsírtartalmú tyúkok</c:v>
                </c:pt>
                <c:pt idx="1">
                  <c:v>Átlagos testzsírtartalmú tyúkok</c:v>
                </c:pt>
                <c:pt idx="2">
                  <c:v>Magas testzsírtartalmú tyúkok</c:v>
                </c:pt>
              </c:strCache>
            </c:strRef>
          </c:cat>
          <c:val>
            <c:numRef>
              <c:f>'TETRA SL ábra'!$B$2:$D$2</c:f>
              <c:numCache>
                <c:formatCode>0.00</c:formatCode>
                <c:ptCount val="3"/>
                <c:pt idx="0">
                  <c:v>64.739999999999995</c:v>
                </c:pt>
                <c:pt idx="1">
                  <c:v>62.83</c:v>
                </c:pt>
                <c:pt idx="2">
                  <c:v>60.09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E6C6-4F45-8F33-C1B5716133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1362304"/>
        <c:axId val="251364096"/>
      </c:barChart>
      <c:catAx>
        <c:axId val="2513623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6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5136409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51364096"/>
        <c:scaling>
          <c:orientation val="minMax"/>
          <c:max val="70"/>
          <c:min val="45"/>
        </c:scaling>
        <c:delete val="0"/>
        <c:axPos val="l"/>
        <c:majorGridlines>
          <c:spPr>
            <a:ln w="3163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sz="1200" b="1" i="0" u="none" strike="noStrike" baseline="0" dirty="0">
                    <a:solidFill>
                      <a:schemeClr val="bg1"/>
                    </a:solidFill>
                    <a:latin typeface="Arial"/>
                    <a:cs typeface="Arial"/>
                  </a:rPr>
                  <a:t>Tojássúly (g)</a:t>
                </a:r>
              </a:p>
            </c:rich>
          </c:tx>
          <c:layout>
            <c:manualLayout>
              <c:xMode val="edge"/>
              <c:yMode val="edge"/>
              <c:x val="2.1005701754385982E-2"/>
              <c:y val="0.33811111111111108"/>
            </c:manualLayout>
          </c:layout>
          <c:overlay val="0"/>
          <c:spPr>
            <a:noFill/>
            <a:ln w="25307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63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51362304"/>
        <c:crosses val="autoZero"/>
        <c:crossBetween val="between"/>
      </c:valAx>
      <c:spPr>
        <a:solidFill>
          <a:schemeClr val="tx1">
            <a:lumMod val="75000"/>
          </a:schemeClr>
        </a:solidFill>
        <a:ln w="12654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chemeClr val="accent2">
        <a:lumMod val="40000"/>
        <a:lumOff val="60000"/>
      </a:schemeClr>
    </a:solidFill>
    <a:ln w="3163">
      <a:solidFill>
        <a:srgbClr val="000000"/>
      </a:solidFill>
      <a:prstDash val="solid"/>
    </a:ln>
  </c:spPr>
  <c:txPr>
    <a:bodyPr/>
    <a:lstStyle/>
    <a:p>
      <a:pPr>
        <a:defRPr sz="847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hu-HU" sz="1800" b="1" i="0" baseline="0" dirty="0">
                <a:solidFill>
                  <a:schemeClr val="bg1"/>
                </a:solidFill>
              </a:rPr>
              <a:t>TETRA SL </a:t>
            </a:r>
            <a:r>
              <a:rPr lang="en-US" sz="1800" b="1" i="0" baseline="0" dirty="0">
                <a:solidFill>
                  <a:schemeClr val="bg1"/>
                </a:solidFill>
              </a:rPr>
              <a:t>t</a:t>
            </a:r>
            <a:r>
              <a:rPr lang="hu-HU" sz="1800" b="1" i="0" baseline="0" dirty="0" err="1"/>
              <a:t>ojótyúkok</a:t>
            </a:r>
            <a:r>
              <a:rPr lang="en-US" sz="1800" b="1" i="0" baseline="0" dirty="0"/>
              <a:t> </a:t>
            </a:r>
            <a:r>
              <a:rPr lang="hu-HU" sz="1800" b="1" i="0" baseline="0" dirty="0">
                <a:solidFill>
                  <a:srgbClr val="0000FF"/>
                </a:solidFill>
              </a:rPr>
              <a:t>tojássárgája arány</a:t>
            </a:r>
            <a:r>
              <a:rPr lang="en-US" sz="1800" b="1" i="0" baseline="0" dirty="0">
                <a:solidFill>
                  <a:srgbClr val="0000FF"/>
                </a:solidFill>
              </a:rPr>
              <a:t>a</a:t>
            </a:r>
            <a:endParaRPr lang="hu-HU" sz="1800" dirty="0"/>
          </a:p>
        </c:rich>
      </c:tx>
      <c:layout>
        <c:manualLayout>
          <c:xMode val="edge"/>
          <c:yMode val="edge"/>
          <c:x val="0.2221257412267911"/>
          <c:y val="2.3076923076923078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2343874269005846"/>
          <c:y val="0.1088182919442762"/>
          <c:w val="0.85669371345029399"/>
          <c:h val="0.7695099939430648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9999FF"/>
            </a:solidFill>
            <a:ln w="12435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00FF"/>
              </a:solidFill>
              <a:ln w="12435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FBCA-4513-880C-8E7DB763E04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12435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BCA-4513-880C-8E7DB763E042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 w="12435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FBCA-4513-880C-8E7DB763E0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'TETRA SL ábra'!$B$1:$D$1</c:f>
              <c:strCache>
                <c:ptCount val="3"/>
                <c:pt idx="0">
                  <c:v>Alacsony testzsírtartalmú tyúkok</c:v>
                </c:pt>
                <c:pt idx="1">
                  <c:v>Átlagos testzsírtartalmú tyúkok</c:v>
                </c:pt>
                <c:pt idx="2">
                  <c:v>Magas testzsírtartalmú tyúkok</c:v>
                </c:pt>
              </c:strCache>
            </c:strRef>
          </c:cat>
          <c:val>
            <c:numRef>
              <c:f>'TETRA SL ábra'!$B$2:$D$2</c:f>
              <c:numCache>
                <c:formatCode>0.0</c:formatCode>
                <c:ptCount val="3"/>
                <c:pt idx="0">
                  <c:v>24.2</c:v>
                </c:pt>
                <c:pt idx="1">
                  <c:v>24.9</c:v>
                </c:pt>
                <c:pt idx="2">
                  <c:v>25.4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FBCA-4513-880C-8E7DB763E0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66236672"/>
        <c:axId val="266238208"/>
      </c:barChart>
      <c:catAx>
        <c:axId val="2662366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09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6623820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66238208"/>
        <c:scaling>
          <c:orientation val="minMax"/>
          <c:max val="29"/>
          <c:min val="19"/>
        </c:scaling>
        <c:delete val="0"/>
        <c:axPos val="l"/>
        <c:majorGridlines>
          <c:spPr>
            <a:ln w="3109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chemeClr val="bg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sz="1200" b="1" i="0" u="none" strike="noStrike" baseline="0" dirty="0">
                    <a:solidFill>
                      <a:schemeClr val="bg1"/>
                    </a:solidFill>
                    <a:latin typeface="Arial"/>
                    <a:cs typeface="Arial"/>
                  </a:rPr>
                  <a:t>Tojássárgája arány (%)</a:t>
                </a:r>
              </a:p>
            </c:rich>
          </c:tx>
          <c:layout>
            <c:manualLayout>
              <c:xMode val="edge"/>
              <c:yMode val="edge"/>
              <c:x val="2.7996052631578956E-2"/>
              <c:y val="0.28415769230769239"/>
            </c:manualLayout>
          </c:layout>
          <c:overlay val="0"/>
          <c:spPr>
            <a:noFill/>
            <a:ln w="24871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109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66236672"/>
        <c:crosses val="autoZero"/>
        <c:crossBetween val="between"/>
        <c:majorUnit val="2"/>
      </c:valAx>
      <c:spPr>
        <a:solidFill>
          <a:schemeClr val="tx1">
            <a:lumMod val="75000"/>
          </a:schemeClr>
        </a:solidFill>
        <a:ln w="12435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chemeClr val="accent2">
        <a:lumMod val="40000"/>
        <a:lumOff val="60000"/>
      </a:schemeClr>
    </a:solidFill>
    <a:ln w="3109">
      <a:solidFill>
        <a:srgbClr val="000000"/>
      </a:solidFill>
      <a:prstDash val="solid"/>
    </a:ln>
  </c:spPr>
  <c:txPr>
    <a:bodyPr/>
    <a:lstStyle/>
    <a:p>
      <a:pPr>
        <a:defRPr sz="93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269360269360291"/>
          <c:y val="5.6410256410256418E-2"/>
          <c:w val="0.88215488215488402"/>
          <c:h val="0.769230769230769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'Kelési súly'!$A$7</c:f>
              <c:strCache>
                <c:ptCount val="1"/>
                <c:pt idx="0">
                  <c:v>Alacsony sárgája arányú tojások</c:v>
                </c:pt>
              </c:strCache>
            </c:strRef>
          </c:tx>
          <c:spPr>
            <a:solidFill>
              <a:srgbClr val="0000FF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'Kelési súly'!$B$1:$C$1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'Kelési súly'!$B$7:$C$7</c:f>
              <c:numCache>
                <c:formatCode>0.0</c:formatCode>
                <c:ptCount val="2"/>
                <c:pt idx="0">
                  <c:v>36.300000000000004</c:v>
                </c:pt>
                <c:pt idx="1">
                  <c:v>36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77A-4370-8DCD-EFF28937B800}"/>
            </c:ext>
          </c:extLst>
        </c:ser>
        <c:ser>
          <c:idx val="1"/>
          <c:order val="1"/>
          <c:tx>
            <c:strRef>
              <c:f>'Kelési súly'!$A$8</c:f>
              <c:strCache>
                <c:ptCount val="1"/>
                <c:pt idx="0">
                  <c:v>Átlagos sárgája arányú tojások</c:v>
                </c:pt>
              </c:strCache>
            </c:strRef>
          </c:tx>
          <c:spPr>
            <a:solidFill>
              <a:srgbClr val="FFFF00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1523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77A-4370-8DCD-EFF28937B80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 w="15234">
                <a:solidFill>
                  <a:srgbClr val="000000"/>
                </a:solidFill>
                <a:prstDash val="solid"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477A-4370-8DCD-EFF28937B80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'Kelési súly'!$B$1:$C$1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'Kelési súly'!$B$8:$C$8</c:f>
              <c:numCache>
                <c:formatCode>0.0</c:formatCode>
                <c:ptCount val="2"/>
                <c:pt idx="0">
                  <c:v>35.1</c:v>
                </c:pt>
                <c:pt idx="1">
                  <c:v>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477A-4370-8DCD-EFF28937B800}"/>
            </c:ext>
          </c:extLst>
        </c:ser>
        <c:ser>
          <c:idx val="2"/>
          <c:order val="2"/>
          <c:tx>
            <c:strRef>
              <c:f>'Kelési súly'!$A$9</c:f>
              <c:strCache>
                <c:ptCount val="1"/>
                <c:pt idx="0">
                  <c:v>Magas sárgája arányú tojások</c:v>
                </c:pt>
              </c:strCache>
            </c:strRef>
          </c:tx>
          <c:spPr>
            <a:solidFill>
              <a:srgbClr val="FF0000"/>
            </a:solidFill>
            <a:ln w="15234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tx1"/>
                    </a:solidFill>
                  </a:defRPr>
                </a:pPr>
                <a:endParaRPr lang="hu-H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'Kelési súly'!$B$1:$C$1</c:f>
              <c:strCache>
                <c:ptCount val="2"/>
                <c:pt idx="0">
                  <c:v>Hímivar</c:v>
                </c:pt>
                <c:pt idx="1">
                  <c:v>Nőivar</c:v>
                </c:pt>
              </c:strCache>
            </c:strRef>
          </c:cat>
          <c:val>
            <c:numRef>
              <c:f>'Kelési súly'!$B$9:$C$9</c:f>
              <c:numCache>
                <c:formatCode>0.0</c:formatCode>
                <c:ptCount val="2"/>
                <c:pt idx="0">
                  <c:v>34.4</c:v>
                </c:pt>
                <c:pt idx="1">
                  <c:v>34.700000000000003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477A-4370-8DCD-EFF28937B8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69059584"/>
        <c:axId val="269061120"/>
      </c:barChart>
      <c:catAx>
        <c:axId val="269059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80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6906112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69061120"/>
        <c:scaling>
          <c:orientation val="minMax"/>
          <c:max val="38"/>
          <c:min val="28"/>
        </c:scaling>
        <c:delete val="0"/>
        <c:axPos val="l"/>
        <c:majorGridlines>
          <c:spPr>
            <a:ln w="3808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14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hu-HU" dirty="0"/>
                  <a:t>Kelési súly (g)</a:t>
                </a:r>
              </a:p>
            </c:rich>
          </c:tx>
          <c:layout>
            <c:manualLayout>
              <c:xMode val="edge"/>
              <c:yMode val="edge"/>
              <c:x val="2.0340389905650957E-2"/>
              <c:y val="0.31670982876213433"/>
            </c:manualLayout>
          </c:layout>
          <c:overlay val="0"/>
          <c:spPr>
            <a:noFill/>
            <a:ln w="30467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3808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4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hu-HU"/>
          </a:p>
        </c:txPr>
        <c:crossAx val="269059584"/>
        <c:crosses val="autoZero"/>
        <c:crossBetween val="between"/>
        <c:majorUnit val="2"/>
      </c:valAx>
      <c:spPr>
        <a:solidFill>
          <a:srgbClr val="C0C0C0"/>
        </a:solidFill>
        <a:ln w="15234">
          <a:solidFill>
            <a:srgbClr val="808080"/>
          </a:solidFill>
          <a:prstDash val="solid"/>
        </a:ln>
      </c:spPr>
    </c:plotArea>
    <c:legend>
      <c:legendPos val="b"/>
      <c:layout>
        <c:manualLayout>
          <c:xMode val="edge"/>
          <c:yMode val="edge"/>
          <c:x val="1.3581109074654096E-2"/>
          <c:y val="0.92792739369492561"/>
          <c:w val="0.97334346907460811"/>
          <c:h val="6.1538461538461584E-2"/>
        </c:manualLayout>
      </c:layout>
      <c:overlay val="0"/>
      <c:spPr>
        <a:solidFill>
          <a:srgbClr val="FFFFFF"/>
        </a:solidFill>
        <a:ln w="3808">
          <a:solidFill>
            <a:srgbClr val="000000"/>
          </a:solidFill>
          <a:prstDash val="solid"/>
        </a:ln>
      </c:spPr>
      <c:txPr>
        <a:bodyPr/>
        <a:lstStyle/>
        <a:p>
          <a:pPr>
            <a:defRPr sz="1044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hu-HU"/>
        </a:p>
      </c:txPr>
    </c:legend>
    <c:plotVisOnly val="1"/>
    <c:dispBlanksAs val="gap"/>
    <c:showDLblsOverMax val="0"/>
  </c:chart>
  <c:spPr>
    <a:solidFill>
      <a:srgbClr val="FFCC99"/>
    </a:solidFill>
    <a:ln w="3808">
      <a:solidFill>
        <a:srgbClr val="000000"/>
      </a:solidFill>
      <a:prstDash val="solid"/>
    </a:ln>
  </c:spPr>
  <c:txPr>
    <a:bodyPr/>
    <a:lstStyle/>
    <a:p>
      <a:pPr>
        <a:defRPr sz="114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hu-HU"/>
    </a:p>
  </c:txPr>
  <c:externalData r:id="rId1">
    <c:autoUpdate val="0"/>
  </c:externalData>
</c:chartSpace>
</file>

<file path=ppt/drawings/_rels/vmlDrawing1.vml.rels><?xml version='1.0' encoding='UTF-8' standalone='yes'?>
<Relationships xmlns="http://schemas.openxmlformats.org/package/2006/relationships"><Relationship Id="rId1" Type="http://schemas.openxmlformats.org/officeDocument/2006/relationships/image" Target="../media/image47.emf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82" tIns="47741" rIns="95482" bIns="47741" numCol="1" anchor="t" anchorCtr="0" compatLnSpc="1">
            <a:prstTxWarp prst="textNoShape">
              <a:avLst/>
            </a:prstTxWarp>
          </a:bodyPr>
          <a:lstStyle>
            <a:lvl1pPr defTabSz="477838" eaLnBrk="0" hangingPunct="0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82" tIns="47741" rIns="95482" bIns="47741" numCol="1" anchor="t" anchorCtr="0" compatLnSpc="1">
            <a:prstTxWarp prst="textNoShape">
              <a:avLst/>
            </a:prstTxWarp>
          </a:bodyPr>
          <a:lstStyle>
            <a:lvl1pPr algn="r" defTabSz="477838" eaLnBrk="0" hangingPunct="0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FD35886-43E1-4706-8EC1-774B7298D2CA}" type="datetimeFigureOut">
              <a:rPr lang="en-US"/>
              <a:pPr>
                <a:defRPr/>
              </a:pPr>
              <a:t>10/4/2024</a:t>
            </a:fld>
            <a:endParaRPr lang="en-US"/>
          </a:p>
        </p:txBody>
      </p:sp>
      <p:sp>
        <p:nvSpPr>
          <p:cNvPr id="172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82" tIns="47741" rIns="95482" bIns="47741" numCol="1" anchor="b" anchorCtr="0" compatLnSpc="1">
            <a:prstTxWarp prst="textNoShape">
              <a:avLst/>
            </a:prstTxWarp>
          </a:bodyPr>
          <a:lstStyle>
            <a:lvl1pPr defTabSz="477838" eaLnBrk="0" hangingPunct="0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2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82" tIns="47741" rIns="95482" bIns="47741" numCol="1" anchor="b" anchorCtr="0" compatLnSpc="1">
            <a:prstTxWarp prst="textNoShape">
              <a:avLst/>
            </a:prstTxWarp>
          </a:bodyPr>
          <a:lstStyle>
            <a:lvl1pPr algn="r" defTabSz="477838" eaLnBrk="0" hangingPunct="0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6153CB65-6A90-4FAB-BA77-5F0C5531AA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95482" tIns="47741" rIns="95482" bIns="47741" anchor="ctr"/>
          <a:lstStyle/>
          <a:p>
            <a:pPr defTabSz="477838">
              <a:defRPr/>
            </a:pPr>
            <a:endParaRPr lang="hu-HU" sz="1900">
              <a:latin typeface="Arial" charset="0"/>
              <a:ea typeface="+mn-ea"/>
              <a:cs typeface="+mn-cs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3400" cy="511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3978" tIns="48869" rIns="93978" bIns="48869" numCol="1" anchor="t" anchorCtr="0" compatLnSpc="1">
            <a:prstTxWarp prst="textNoShape">
              <a:avLst/>
            </a:prstTxWarp>
          </a:bodyPr>
          <a:lstStyle>
            <a:lvl1pPr defTabSz="477838">
              <a:tabLst>
                <a:tab pos="0" algn="l"/>
                <a:tab pos="954088" algn="l"/>
                <a:tab pos="1909763" algn="l"/>
                <a:tab pos="2863850" algn="l"/>
                <a:tab pos="3819525" algn="l"/>
                <a:tab pos="4773613" algn="l"/>
                <a:tab pos="5729288" algn="l"/>
                <a:tab pos="6683375" algn="l"/>
                <a:tab pos="7639050" algn="l"/>
                <a:tab pos="8593138" algn="l"/>
                <a:tab pos="9548813" algn="l"/>
                <a:tab pos="10502900" algn="l"/>
              </a:tabLst>
              <a:defRPr sz="13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021138" y="0"/>
            <a:ext cx="3073400" cy="511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3978" tIns="48869" rIns="93978" bIns="48869" numCol="1" anchor="t" anchorCtr="0" compatLnSpc="1">
            <a:prstTxWarp prst="textNoShape">
              <a:avLst/>
            </a:prstTxWarp>
          </a:bodyPr>
          <a:lstStyle>
            <a:lvl1pPr algn="r" defTabSz="477838">
              <a:tabLst>
                <a:tab pos="0" algn="l"/>
                <a:tab pos="954088" algn="l"/>
                <a:tab pos="1909763" algn="l"/>
                <a:tab pos="2863850" algn="l"/>
                <a:tab pos="3819525" algn="l"/>
                <a:tab pos="4773613" algn="l"/>
                <a:tab pos="5729288" algn="l"/>
                <a:tab pos="6683375" algn="l"/>
                <a:tab pos="7639050" algn="l"/>
                <a:tab pos="8593138" algn="l"/>
                <a:tab pos="9548813" algn="l"/>
                <a:tab pos="10502900" algn="l"/>
              </a:tabLst>
              <a:defRPr sz="13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44037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9700" y="766763"/>
            <a:ext cx="6818313" cy="38369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9613" y="4862513"/>
            <a:ext cx="5676900" cy="46021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3978" tIns="48869" rIns="93978" bIns="48869" numCol="1" anchor="t" anchorCtr="0" compatLnSpc="1">
            <a:prstTxWarp prst="textNoShape">
              <a:avLst/>
            </a:prstTxWarp>
          </a:bodyPr>
          <a:lstStyle/>
          <a:p>
            <a:pPr lvl="0"/>
            <a:endParaRPr lang="hu-HU" noProof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720263"/>
            <a:ext cx="3073400" cy="511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3978" tIns="48869" rIns="93978" bIns="48869" numCol="1" anchor="b" anchorCtr="0" compatLnSpc="1">
            <a:prstTxWarp prst="textNoShape">
              <a:avLst/>
            </a:prstTxWarp>
          </a:bodyPr>
          <a:lstStyle>
            <a:lvl1pPr defTabSz="477838">
              <a:tabLst>
                <a:tab pos="0" algn="l"/>
                <a:tab pos="954088" algn="l"/>
                <a:tab pos="1909763" algn="l"/>
                <a:tab pos="2863850" algn="l"/>
                <a:tab pos="3819525" algn="l"/>
                <a:tab pos="4773613" algn="l"/>
                <a:tab pos="5729288" algn="l"/>
                <a:tab pos="6683375" algn="l"/>
                <a:tab pos="7639050" algn="l"/>
                <a:tab pos="8593138" algn="l"/>
                <a:tab pos="9548813" algn="l"/>
                <a:tab pos="10502900" algn="l"/>
              </a:tabLst>
              <a:defRPr sz="13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021138" y="9720263"/>
            <a:ext cx="3073400" cy="511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3978" tIns="48869" rIns="93978" bIns="48869" numCol="1" anchor="b" anchorCtr="0" compatLnSpc="1">
            <a:prstTxWarp prst="textNoShape">
              <a:avLst/>
            </a:prstTxWarp>
          </a:bodyPr>
          <a:lstStyle>
            <a:lvl1pPr algn="r" defTabSz="477838">
              <a:tabLst>
                <a:tab pos="0" algn="l"/>
                <a:tab pos="954088" algn="l"/>
                <a:tab pos="1909763" algn="l"/>
                <a:tab pos="2863850" algn="l"/>
                <a:tab pos="3819525" algn="l"/>
                <a:tab pos="4773613" algn="l"/>
                <a:tab pos="5729288" algn="l"/>
                <a:tab pos="6683375" algn="l"/>
                <a:tab pos="7639050" algn="l"/>
                <a:tab pos="8593138" algn="l"/>
                <a:tab pos="9548813" algn="l"/>
                <a:tab pos="10502900" algn="l"/>
              </a:tabLst>
              <a:defRPr sz="13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42DAE79A-84AB-4B29-A9D7-ADAB47183EEF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70194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7392C14-56BA-4AD6-B0EA-65BB8C859F4F}" type="slidenum">
              <a:rPr lang="hu-HU" smtClean="0">
                <a:latin typeface="Arial" pitchFamily="34" charset="0"/>
                <a:ea typeface="DejaVu Sans"/>
                <a:cs typeface="DejaVu Sans"/>
              </a:rPr>
              <a:pPr/>
              <a:t>1</a:t>
            </a:fld>
            <a:endParaRPr lang="hu-HU">
              <a:latin typeface="Arial" pitchFamily="34" charset="0"/>
              <a:ea typeface="DejaVu Sans"/>
              <a:cs typeface="DejaVu Sans"/>
            </a:endParaRPr>
          </a:p>
        </p:txBody>
      </p:sp>
      <p:sp>
        <p:nvSpPr>
          <p:cNvPr id="45059" name="Text Box 1"/>
          <p:cNvSpPr txBox="1">
            <a:spLocks noChangeArrowheads="1"/>
          </p:cNvSpPr>
          <p:nvPr/>
        </p:nvSpPr>
        <p:spPr bwMode="auto">
          <a:xfrm>
            <a:off x="908050" y="766763"/>
            <a:ext cx="5281613" cy="38385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5482" tIns="47741" rIns="95482" bIns="47741" anchor="ctr"/>
          <a:lstStyle/>
          <a:p>
            <a:pPr defTabSz="477838"/>
            <a:endParaRPr lang="hu-HU" sz="1900"/>
          </a:p>
        </p:txBody>
      </p:sp>
      <p:sp>
        <p:nvSpPr>
          <p:cNvPr id="45060" name="Text Box 2"/>
          <p:cNvSpPr>
            <a:spLocks noGrp="1" noChangeArrowheads="1"/>
          </p:cNvSpPr>
          <p:nvPr>
            <p:ph type="body"/>
          </p:nvPr>
        </p:nvSpPr>
        <p:spPr>
          <a:xfrm>
            <a:off x="709613" y="4862513"/>
            <a:ext cx="5678487" cy="4605337"/>
          </a:xfrm>
          <a:noFill/>
          <a:ln/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hu-HU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8313" cy="3836987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PATE logo + </a:t>
            </a:r>
            <a:r>
              <a:rPr lang="en-US" dirty="0" err="1"/>
              <a:t>Medicopus</a:t>
            </a:r>
            <a:r>
              <a:rPr lang="en-US" dirty="0"/>
              <a:t> </a:t>
            </a:r>
            <a:r>
              <a:rPr lang="en-US" dirty="0" err="1"/>
              <a:t>logó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39D51-1B86-4188-A3BB-5B26E06D919D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678961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7DA6BC-2663-49D2-917D-1FA76ADE34EB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A8316E-A70F-4894-99A2-05670178A246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839201" y="128589"/>
            <a:ext cx="2741084" cy="5995987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609600" y="128589"/>
            <a:ext cx="8026400" cy="5995987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16D091-B519-42EE-8EF7-519FED0F1E4E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Cím, szöveg és áb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1" y="128588"/>
            <a:ext cx="10970684" cy="1433512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sz="half" idx="1"/>
          </p:nvPr>
        </p:nvSpPr>
        <p:spPr>
          <a:xfrm>
            <a:off x="609601" y="1600201"/>
            <a:ext cx="5382684" cy="45243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ClipArt-elem helye 3"/>
          <p:cNvSpPr>
            <a:spLocks noGrp="1"/>
          </p:cNvSpPr>
          <p:nvPr>
            <p:ph type="clipArt" sz="half" idx="2"/>
          </p:nvPr>
        </p:nvSpPr>
        <p:spPr>
          <a:xfrm>
            <a:off x="6195484" y="1600201"/>
            <a:ext cx="5384800" cy="4524375"/>
          </a:xfrm>
        </p:spPr>
        <p:txBody>
          <a:bodyPr/>
          <a:lstStyle/>
          <a:p>
            <a:pPr lvl="0"/>
            <a:endParaRPr lang="hu-HU" noProof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0CD60-234A-4145-BC65-32D0409BC13F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Cím és 4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sz="quarter"/>
          </p:nvPr>
        </p:nvSpPr>
        <p:spPr>
          <a:xfrm>
            <a:off x="609601" y="128588"/>
            <a:ext cx="10970684" cy="1433512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quarter" idx="1"/>
          </p:nvPr>
        </p:nvSpPr>
        <p:spPr>
          <a:xfrm>
            <a:off x="609601" y="1600200"/>
            <a:ext cx="5382684" cy="21859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quarter" idx="2"/>
          </p:nvPr>
        </p:nvSpPr>
        <p:spPr>
          <a:xfrm>
            <a:off x="6195484" y="1600200"/>
            <a:ext cx="5384800" cy="21859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Tartalom helye 4"/>
          <p:cNvSpPr>
            <a:spLocks noGrp="1"/>
          </p:cNvSpPr>
          <p:nvPr>
            <p:ph sz="quarter" idx="3"/>
          </p:nvPr>
        </p:nvSpPr>
        <p:spPr>
          <a:xfrm>
            <a:off x="609601" y="3938589"/>
            <a:ext cx="5382684" cy="218598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95484" y="3938589"/>
            <a:ext cx="5384800" cy="218598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E0DFE-8E71-48AE-A8FA-29CABE068702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Cím és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1" y="128588"/>
            <a:ext cx="10970684" cy="1433512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iagram helye 2"/>
          <p:cNvSpPr>
            <a:spLocks noGrp="1"/>
          </p:cNvSpPr>
          <p:nvPr>
            <p:ph type="chart" idx="1"/>
          </p:nvPr>
        </p:nvSpPr>
        <p:spPr>
          <a:xfrm>
            <a:off x="609601" y="1600201"/>
            <a:ext cx="10970684" cy="4524375"/>
          </a:xfrm>
        </p:spPr>
        <p:txBody>
          <a:bodyPr/>
          <a:lstStyle/>
          <a:p>
            <a:pPr lvl="0"/>
            <a:endParaRPr lang="hu-HU" noProof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D6CF2-43EC-486A-9C89-FEC055CE0D46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lcím 8"/>
          <p:cNvSpPr>
            <a:spLocks noGrp="1"/>
          </p:cNvSpPr>
          <p:nvPr>
            <p:ph type="subTitle" idx="1"/>
          </p:nvPr>
        </p:nvSpPr>
        <p:spPr>
          <a:xfrm>
            <a:off x="609600" y="3699804"/>
            <a:ext cx="110744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u-HU"/>
              <a:t>Alcím mintájának szerkesztése</a:t>
            </a:r>
            <a:endParaRPr kumimoji="0" lang="en-US"/>
          </a:p>
        </p:txBody>
      </p:sp>
      <p:sp>
        <p:nvSpPr>
          <p:cNvPr id="28" name="Cím 27"/>
          <p:cNvSpPr>
            <a:spLocks noGrp="1"/>
          </p:cNvSpPr>
          <p:nvPr>
            <p:ph type="ctrTitle"/>
          </p:nvPr>
        </p:nvSpPr>
        <p:spPr>
          <a:xfrm>
            <a:off x="609600" y="1433732"/>
            <a:ext cx="110744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hu-HU"/>
              <a:t>Mintacím szerkesztése</a:t>
            </a:r>
            <a:endParaRPr kumimoji="0" lang="en-US"/>
          </a:p>
        </p:txBody>
      </p:sp>
      <p:cxnSp>
        <p:nvCxnSpPr>
          <p:cNvPr id="8" name="Egyenes összekötő 7"/>
          <p:cNvCxnSpPr/>
          <p:nvPr/>
        </p:nvCxnSpPr>
        <p:spPr>
          <a:xfrm>
            <a:off x="1951501" y="3550126"/>
            <a:ext cx="39624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/>
          <p:cNvCxnSpPr/>
          <p:nvPr/>
        </p:nvCxnSpPr>
        <p:spPr>
          <a:xfrm>
            <a:off x="6278099" y="3550126"/>
            <a:ext cx="39624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zis 13"/>
          <p:cNvSpPr/>
          <p:nvPr/>
        </p:nvSpPr>
        <p:spPr>
          <a:xfrm>
            <a:off x="6053797" y="3526302"/>
            <a:ext cx="6096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átum hely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Dia számának helye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70E6F0-20C4-487B-B1B0-8DE2B80C266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Élőláb hely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42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rtalom helye 8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572000"/>
          </a:xfrm>
        </p:spPr>
        <p:txBody>
          <a:bodyPr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14" name="Dátum helye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ia számának helye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68FB92FB-D6E6-487F-B21B-31DFE83B1E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Élőláb helye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Cím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056172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EADE4-3010-4247-A463-45A2833D54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4400" y="3505200"/>
            <a:ext cx="105664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914400" y="4958864"/>
            <a:ext cx="105664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u-HU"/>
              <a:t>Mintaszöveg szerkesztése</a:t>
            </a:r>
          </a:p>
        </p:txBody>
      </p:sp>
      <p:cxnSp>
        <p:nvCxnSpPr>
          <p:cNvPr id="7" name="Egyenes összekötő 6"/>
          <p:cNvCxnSpPr/>
          <p:nvPr/>
        </p:nvCxnSpPr>
        <p:spPr>
          <a:xfrm>
            <a:off x="914400" y="4916993"/>
            <a:ext cx="105664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3190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E5090-980D-48DF-AF7E-D6DFAFCF25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11" name="Tartalom helye 10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5413248" cy="4572000"/>
          </a:xfrm>
        </p:spPr>
        <p:txBody>
          <a:bodyPr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13" name="Tartalom helye 12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413248" cy="4572000"/>
          </a:xfrm>
        </p:spPr>
        <p:txBody>
          <a:bodyPr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64334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8B3A-7D86-40E6-AB23-794AFB832EE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09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/>
              <a:t>Mintaszöveg szerkesztése</a:t>
            </a:r>
          </a:p>
        </p:txBody>
      </p:sp>
      <p:sp>
        <p:nvSpPr>
          <p:cNvPr id="32" name="Tartalom helye 31"/>
          <p:cNvSpPr>
            <a:spLocks noGrp="1"/>
          </p:cNvSpPr>
          <p:nvPr>
            <p:ph sz="half" idx="2"/>
          </p:nvPr>
        </p:nvSpPr>
        <p:spPr>
          <a:xfrm>
            <a:off x="609600" y="2201896"/>
            <a:ext cx="5384800" cy="3913632"/>
          </a:xfrm>
        </p:spPr>
        <p:txBody>
          <a:bodyPr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34" name="Tartalom helye 33"/>
          <p:cNvSpPr>
            <a:spLocks noGrp="1"/>
          </p:cNvSpPr>
          <p:nvPr>
            <p:ph sz="quarter" idx="4"/>
          </p:nvPr>
        </p:nvSpPr>
        <p:spPr>
          <a:xfrm>
            <a:off x="6199717" y="2201896"/>
            <a:ext cx="5384800" cy="3913632"/>
          </a:xfrm>
        </p:spPr>
        <p:txBody>
          <a:bodyPr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12" name="Szöveg helye 11"/>
          <p:cNvSpPr>
            <a:spLocks noGrp="1"/>
          </p:cNvSpPr>
          <p:nvPr>
            <p:ph type="body" idx="3"/>
          </p:nvPr>
        </p:nvSpPr>
        <p:spPr>
          <a:xfrm>
            <a:off x="6197600" y="1399593"/>
            <a:ext cx="5386917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/>
              <a:t>Mintaszöveg szerkesztése</a:t>
            </a:r>
          </a:p>
        </p:txBody>
      </p:sp>
      <p:cxnSp>
        <p:nvCxnSpPr>
          <p:cNvPr id="10" name="Egyenes összekötő 9"/>
          <p:cNvCxnSpPr/>
          <p:nvPr/>
        </p:nvCxnSpPr>
        <p:spPr>
          <a:xfrm>
            <a:off x="750593" y="2180219"/>
            <a:ext cx="499872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/>
          <p:cNvCxnSpPr/>
          <p:nvPr/>
        </p:nvCxnSpPr>
        <p:spPr>
          <a:xfrm>
            <a:off x="6339840" y="2180219"/>
            <a:ext cx="499872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086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38C25F-976D-4B85-9B3E-B2736CA2EB15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9D9DB-FB5A-4F40-A4D5-9C4916FB98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1763589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FC732-3F3C-40AE-99FB-EB0F2958C5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83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artalom helye 28"/>
          <p:cNvSpPr>
            <a:spLocks noGrp="1"/>
          </p:cNvSpPr>
          <p:nvPr>
            <p:ph sz="quarter" idx="1"/>
          </p:nvPr>
        </p:nvSpPr>
        <p:spPr>
          <a:xfrm>
            <a:off x="609600" y="457200"/>
            <a:ext cx="8331200" cy="5715000"/>
          </a:xfrm>
        </p:spPr>
        <p:txBody>
          <a:bodyPr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2"/>
          </p:nvPr>
        </p:nvSpPr>
        <p:spPr>
          <a:xfrm>
            <a:off x="9042400" y="1600200"/>
            <a:ext cx="2645664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hu-HU"/>
              <a:t>Mintaszöveg szerkesztése</a:t>
            </a:r>
          </a:p>
        </p:txBody>
      </p:sp>
      <p:sp>
        <p:nvSpPr>
          <p:cNvPr id="31" name="Cím 30"/>
          <p:cNvSpPr>
            <a:spLocks noGrp="1"/>
          </p:cNvSpPr>
          <p:nvPr>
            <p:ph type="title"/>
          </p:nvPr>
        </p:nvSpPr>
        <p:spPr>
          <a:xfrm>
            <a:off x="9042400" y="457200"/>
            <a:ext cx="26416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8" name="Dátum hely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42F1B2B-66EA-43C2-9721-003DBED37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Élőláb helye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191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839200" y="457200"/>
            <a:ext cx="2743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609600" y="457200"/>
            <a:ext cx="80264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hu-HU"/>
              <a:t>Kép beszúrásához kattintson az ikonra</a:t>
            </a:r>
            <a:endParaRPr kumimoji="0" lang="en-US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839200" y="1600200"/>
            <a:ext cx="27432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hu-HU"/>
              <a:t>Mintaszöveg szerkesztése</a:t>
            </a:r>
          </a:p>
        </p:txBody>
      </p:sp>
      <p:sp>
        <p:nvSpPr>
          <p:cNvPr id="8" name="Dátum hely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53F109-FF40-44C0-8A32-B0A273A43C3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Élőláb helye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851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58832-593A-4D11-814F-900FA42EBB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34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hu-HU"/>
              <a:t>Mintaszöveg szerkesztése</a:t>
            </a:r>
          </a:p>
          <a:p>
            <a:pPr lvl="1" eaLnBrk="1" latinLnBrk="0" hangingPunct="1"/>
            <a:r>
              <a:rPr lang="hu-HU"/>
              <a:t>Második szint</a:t>
            </a:r>
          </a:p>
          <a:p>
            <a:pPr lvl="2" eaLnBrk="1" latinLnBrk="0" hangingPunct="1"/>
            <a:r>
              <a:rPr lang="hu-HU"/>
              <a:t>Harmadik szint</a:t>
            </a:r>
          </a:p>
          <a:p>
            <a:pPr lvl="3" eaLnBrk="1" latinLnBrk="0" hangingPunct="1"/>
            <a:r>
              <a:rPr lang="hu-HU"/>
              <a:t>Negyedik szint</a:t>
            </a:r>
          </a:p>
          <a:p>
            <a:pPr lvl="4" eaLnBrk="1" latinLnBrk="0" hangingPunct="1"/>
            <a:r>
              <a:rPr lang="hu-HU"/>
              <a:t>Ötödik szint</a:t>
            </a:r>
            <a:endParaRPr kumimoji="0"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5AB24-0887-4054-BD23-16CA872749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93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94E31-33CC-4B0E-91F4-4555628E7A7A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2684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95484" y="1600201"/>
            <a:ext cx="53848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255D78-8CEA-4A2B-8B93-D7E467B579F1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E7F287-68F5-495F-9E3A-786E57A504BA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6A790A-E86D-4FE6-91FE-1BBB35F90ACF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D4D3B-AFB3-4EFF-A1CA-F357F70AB594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3869C4-03BD-4746-B7FE-9A41525A0334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A195A4-5526-4C75-8457-80484662E923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128588"/>
            <a:ext cx="10970684" cy="1433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70684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609601" y="6245226"/>
            <a:ext cx="2842684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45226"/>
            <a:ext cx="3858684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45226"/>
            <a:ext cx="2842684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CB9513D-8B7A-4D6E-8839-38D0EC5B0ACA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 b="1">
          <a:solidFill>
            <a:srgbClr val="8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 b="1">
          <a:solidFill>
            <a:srgbClr val="800000"/>
          </a:solidFill>
          <a:latin typeface="Arial" charset="0"/>
          <a:ea typeface="DejaVu Sans" charset="0"/>
          <a:cs typeface="DejaVu Sans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 helye 8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109728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u-HU"/>
              <a:t>Mintaszöveg szerkesztése</a:t>
            </a:r>
          </a:p>
          <a:p>
            <a:pPr lvl="1" eaLnBrk="1" latinLnBrk="0" hangingPunct="1"/>
            <a:r>
              <a:rPr kumimoji="0" lang="hu-HU"/>
              <a:t>Második szint</a:t>
            </a:r>
          </a:p>
          <a:p>
            <a:pPr lvl="2" eaLnBrk="1" latinLnBrk="0" hangingPunct="1"/>
            <a:r>
              <a:rPr kumimoji="0" lang="hu-HU"/>
              <a:t>Harmadik szint</a:t>
            </a:r>
          </a:p>
          <a:p>
            <a:pPr lvl="3" eaLnBrk="1" latinLnBrk="0" hangingPunct="1"/>
            <a:r>
              <a:rPr kumimoji="0" lang="hu-HU"/>
              <a:t>Negyedik szint</a:t>
            </a:r>
          </a:p>
          <a:p>
            <a:pPr lvl="4" eaLnBrk="1" latinLnBrk="0" hangingPunct="1"/>
            <a:r>
              <a:rPr kumimoji="0" lang="hu-HU"/>
              <a:t>Ötödik szint</a:t>
            </a:r>
            <a:endParaRPr kumimoji="0" lang="en-US"/>
          </a:p>
        </p:txBody>
      </p:sp>
      <p:sp>
        <p:nvSpPr>
          <p:cNvPr id="24" name="Dátum helye 23"/>
          <p:cNvSpPr>
            <a:spLocks noGrp="1"/>
          </p:cNvSpPr>
          <p:nvPr>
            <p:ph type="dt" sz="half" idx="2"/>
          </p:nvPr>
        </p:nvSpPr>
        <p:spPr>
          <a:xfrm>
            <a:off x="7721600" y="6203667"/>
            <a:ext cx="34544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Élőláb helye 9"/>
          <p:cNvSpPr>
            <a:spLocks noGrp="1"/>
          </p:cNvSpPr>
          <p:nvPr>
            <p:ph type="ftr" sz="quarter" idx="3"/>
          </p:nvPr>
        </p:nvSpPr>
        <p:spPr>
          <a:xfrm>
            <a:off x="2844800" y="6203667"/>
            <a:ext cx="47752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Dia számának helye 21"/>
          <p:cNvSpPr>
            <a:spLocks noGrp="1"/>
          </p:cNvSpPr>
          <p:nvPr>
            <p:ph type="sldNum" sz="quarter" idx="4"/>
          </p:nvPr>
        </p:nvSpPr>
        <p:spPr>
          <a:xfrm>
            <a:off x="11214100" y="6181531"/>
            <a:ext cx="8128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214EF352-76B3-4666-A6D3-6D11E67BFB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ím helye 4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hu-HU"/>
              <a:t>Mintacím szerkesztése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376030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hyperlink" Target="http://www.google.hu/url?sa=i&amp;rct=j&amp;q=battery+hen+conditions&amp;source=images&amp;cd=&amp;cad=rja&amp;docid=nJSJZG0AN75OTM&amp;tbnid=jvITDG5tkjVgpM:&amp;ved=0CAUQjRw&amp;url=http://www.guardian.co.uk/commentisfree/2012/jan/01/uk-farmers-chickens-eggs&amp;ei=A1vdUaicE4jhtQaQo4HICg&amp;psig=AFQjCNHGBZLsd5Nz7S5z5qlU7T4rOykTHQ&amp;ust=1373547398583867" TargetMode="External"/><Relationship Id="rId3" Type="http://schemas.openxmlformats.org/officeDocument/2006/relationships/image" Target="../media/image27.jpeg"/><Relationship Id="rId4" Type="http://schemas.openxmlformats.org/officeDocument/2006/relationships/hyperlink" Target="http://www.google.hu/url?sa=i&amp;rct=j&amp;q=battery+hen+conditions&amp;source=images&amp;cd=&amp;cad=rja&amp;docid=DzsLj5cbzolcJM&amp;tbnid=N37tsgC5JT7-SM:&amp;ved=0CAUQjRw&amp;url=http://www.openrescue.org/noah/alv/200707battery/200707battery.html&amp;ei=aFvdUZfGKcqKtAbpnYHQDA&amp;psig=AFQjCNHGBZLsd5Nz7S5z5qlU7T4rOykTHQ&amp;ust=1373547398583867" TargetMode="External"/><Relationship Id="rId5" Type="http://schemas.openxmlformats.org/officeDocument/2006/relationships/image" Target="../media/image28.jpeg"/><Relationship Id="rId6" Type="http://schemas.openxmlformats.org/officeDocument/2006/relationships/chart" Target="../charts/chart4.xml"/><Relationship Id="rId7" Type="http://schemas.openxmlformats.org/officeDocument/2006/relationships/image" Target="../media/image3.png"/><Relationship Id="rId8" Type="http://schemas.openxmlformats.org/officeDocument/2006/relationships/image" Target="../media/image16.png"/><Relationship Id="rId9" Type="http://schemas.openxmlformats.org/officeDocument/2006/relationships/image" Target="../media/image17.jpe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17.jpe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5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6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7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8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1.jpeg"/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5" Type="http://schemas.openxmlformats.org/officeDocument/2006/relationships/image" Target="../media/image34.jpeg"/><Relationship Id="rId6" Type="http://schemas.openxmlformats.org/officeDocument/2006/relationships/image" Target="../media/image3.png"/><Relationship Id="rId7" Type="http://schemas.openxmlformats.org/officeDocument/2006/relationships/image" Target="../media/image16.png"/><Relationship Id="rId8" Type="http://schemas.openxmlformats.org/officeDocument/2006/relationships/image" Target="../media/image17.jpe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5.jpeg"/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6" Type="http://schemas.openxmlformats.org/officeDocument/2006/relationships/image" Target="../media/image39.jpeg"/><Relationship Id="rId7" Type="http://schemas.openxmlformats.org/officeDocument/2006/relationships/image" Target="../media/image40.jpeg"/><Relationship Id="rId8" Type="http://schemas.openxmlformats.org/officeDocument/2006/relationships/image" Target="../media/image41.jpeg"/><Relationship Id="rId9" Type="http://schemas.openxmlformats.org/officeDocument/2006/relationships/image" Target="../media/image42.jpeg"/><Relationship Id="rId10" Type="http://schemas.openxmlformats.org/officeDocument/2006/relationships/image" Target="../media/image43.jpeg"/><Relationship Id="rId11" Type="http://schemas.openxmlformats.org/officeDocument/2006/relationships/image" Target="../media/image44.jpeg"/><Relationship Id="rId12" Type="http://schemas.openxmlformats.org/officeDocument/2006/relationships/image" Target="../media/image45.jpeg"/><Relationship Id="rId13" Type="http://schemas.openxmlformats.org/officeDocument/2006/relationships/image" Target="../media/image46.jpeg"/><Relationship Id="rId14" Type="http://schemas.openxmlformats.org/officeDocument/2006/relationships/image" Target="../media/image3.png"/><Relationship Id="rId15" Type="http://schemas.openxmlformats.org/officeDocument/2006/relationships/image" Target="../media/image16.png"/><Relationship Id="rId16" Type="http://schemas.openxmlformats.org/officeDocument/2006/relationships/image" Target="../media/image17.jpe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1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47.emf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17.jpe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1.jpeg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2.jpeg"/><Relationship Id="rId3" Type="http://schemas.openxmlformats.org/officeDocument/2006/relationships/image" Target="../media/image33.jpeg"/><Relationship Id="rId4" Type="http://schemas.openxmlformats.org/officeDocument/2006/relationships/image" Target="../media/image48.jpeg"/><Relationship Id="rId5" Type="http://schemas.openxmlformats.org/officeDocument/2006/relationships/image" Target="../media/image24.jpeg"/><Relationship Id="rId6" Type="http://schemas.openxmlformats.org/officeDocument/2006/relationships/image" Target="../media/image3.png"/><Relationship Id="rId7" Type="http://schemas.openxmlformats.org/officeDocument/2006/relationships/image" Target="../media/image16.png"/><Relationship Id="rId8" Type="http://schemas.openxmlformats.org/officeDocument/2006/relationships/image" Target="../media/image17.jpe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49.jpeg"/><Relationship Id="rId3" Type="http://schemas.openxmlformats.org/officeDocument/2006/relationships/image" Target="../media/image50.jpe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17.jpe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51.jpeg"/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5" Type="http://schemas.openxmlformats.org/officeDocument/2006/relationships/image" Target="../media/image54.jpeg"/><Relationship Id="rId6" Type="http://schemas.openxmlformats.org/officeDocument/2006/relationships/image" Target="../media/image55.jpeg"/><Relationship Id="rId7" Type="http://schemas.openxmlformats.org/officeDocument/2006/relationships/image" Target="../media/image56.jpeg"/><Relationship Id="rId8" Type="http://schemas.openxmlformats.org/officeDocument/2006/relationships/image" Target="../media/image3.png"/><Relationship Id="rId9" Type="http://schemas.openxmlformats.org/officeDocument/2006/relationships/image" Target="../media/image16.png"/><Relationship Id="rId10" Type="http://schemas.openxmlformats.org/officeDocument/2006/relationships/image" Target="../media/image17.jpe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9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0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1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2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chart" Target="../charts/chart13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28.xml.rels><?xml version='1.0' encoding='UTF-8' standalone='yes'?>
<Relationships xmlns="http://schemas.openxmlformats.org/package/2006/relationships"><Relationship Id="rId1" Type="http://schemas.microsoft.com/office/2007/relationships/media" Target="../media/media1.mkv"/><Relationship Id="rId2" Type="http://schemas.openxmlformats.org/officeDocument/2006/relationships/video" Target="../media/media1.mkv"/><Relationship Id="rId3" Type="http://schemas.openxmlformats.org/officeDocument/2006/relationships/slideLayout" Target="../slideLayouts/slideLayout20.xml"/><Relationship Id="rId4" Type="http://schemas.openxmlformats.org/officeDocument/2006/relationships/image" Target="../media/image57.png"/><Relationship Id="rId5" Type="http://schemas.openxmlformats.org/officeDocument/2006/relationships/image" Target="../media/image3.png"/><Relationship Id="rId6" Type="http://schemas.openxmlformats.org/officeDocument/2006/relationships/image" Target="../media/image1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17.jpe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e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eg"/><Relationship Id="rId3" Type="http://schemas.openxmlformats.org/officeDocument/2006/relationships/image" Target="../media/image6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eg"/><Relationship Id="rId3" Type="http://schemas.openxmlformats.org/officeDocument/2006/relationships/image" Target="../media/image62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eg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eg"/><Relationship Id="rId3" Type="http://schemas.openxmlformats.org/officeDocument/2006/relationships/image" Target="../media/image66.jpe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4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5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3.png"/><Relationship Id="rId7" Type="http://schemas.openxmlformats.org/officeDocument/2006/relationships/image" Target="../media/image1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8.jpe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3.png"/><Relationship Id="rId7" Type="http://schemas.openxmlformats.org/officeDocument/2006/relationships/image" Target="../media/image16.png"/><Relationship Id="rId8" Type="http://schemas.openxmlformats.org/officeDocument/2006/relationships/image" Target="../media/image17.jpe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jpeg"/><Relationship Id="rId4" Type="http://schemas.openxmlformats.org/officeDocument/2006/relationships/image" Target="../media/image6.png"/><Relationship Id="rId5" Type="http://schemas.openxmlformats.org/officeDocument/2006/relationships/image" Target="../media/image61.jpeg"/><Relationship Id="rId6" Type="http://schemas.openxmlformats.org/officeDocument/2006/relationships/image" Target="../media/image3.png"/><Relationship Id="rId7" Type="http://schemas.openxmlformats.org/officeDocument/2006/relationships/image" Target="../media/image16.png"/><Relationship Id="rId8" Type="http://schemas.openxmlformats.org/officeDocument/2006/relationships/image" Target="../media/image17.jpe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6.png"/><Relationship Id="rId4" Type="http://schemas.openxmlformats.org/officeDocument/2006/relationships/image" Target="../media/image17.jpe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Relationship Id="rId3" Type="http://schemas.openxmlformats.org/officeDocument/2006/relationships/image" Target="../media/image74.jpeg"/><Relationship Id="rId4" Type="http://schemas.openxmlformats.org/officeDocument/2006/relationships/image" Target="../media/image75.jpeg"/><Relationship Id="rId5" Type="http://schemas.openxmlformats.org/officeDocument/2006/relationships/image" Target="../media/image76.jpeg"/><Relationship Id="rId6" Type="http://schemas.openxmlformats.org/officeDocument/2006/relationships/image" Target="../media/image77.jpeg"/><Relationship Id="rId7" Type="http://schemas.openxmlformats.org/officeDocument/2006/relationships/image" Target="../media/image78.jpeg"/><Relationship Id="rId8" Type="http://schemas.openxmlformats.org/officeDocument/2006/relationships/image" Target="../media/image79.jpeg"/><Relationship Id="rId9" Type="http://schemas.openxmlformats.org/officeDocument/2006/relationships/image" Target="../media/image80.jpeg"/><Relationship Id="rId10" Type="http://schemas.openxmlformats.org/officeDocument/2006/relationships/image" Target="../media/image81.jpeg"/><Relationship Id="rId11" Type="http://schemas.openxmlformats.org/officeDocument/2006/relationships/image" Target="../media/image82.jpeg"/><Relationship Id="rId12" Type="http://schemas.openxmlformats.org/officeDocument/2006/relationships/image" Target="../media/image3.png"/><Relationship Id="rId13" Type="http://schemas.openxmlformats.org/officeDocument/2006/relationships/image" Target="../media/image16.png"/><Relationship Id="rId14" Type="http://schemas.openxmlformats.org/officeDocument/2006/relationships/image" Target="../media/image17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2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3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17.jpe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Relationship Id="rId4" Type="http://schemas.openxmlformats.org/officeDocument/2006/relationships/image" Target="../media/image18.jpeg"/><Relationship Id="rId5" Type="http://schemas.openxmlformats.org/officeDocument/2006/relationships/image" Target="../media/image26.jpeg"/><Relationship Id="rId6" Type="http://schemas.openxmlformats.org/officeDocument/2006/relationships/image" Target="../media/image3.png"/><Relationship Id="rId7" Type="http://schemas.openxmlformats.org/officeDocument/2006/relationships/image" Target="../media/image16.png"/><Relationship Id="rId8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>
          <a:xfrm>
            <a:off x="-60684" y="1171204"/>
            <a:ext cx="12313367" cy="1584325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134600" algn="l"/>
              </a:tabLst>
            </a:pPr>
            <a:r>
              <a:rPr lang="en-US" sz="2400" dirty="0" err="1"/>
              <a:t>Képalkotó</a:t>
            </a:r>
            <a:r>
              <a:rPr lang="en-US" sz="2400" dirty="0"/>
              <a:t> </a:t>
            </a:r>
            <a:r>
              <a:rPr lang="en-US" sz="2400" dirty="0" err="1"/>
              <a:t>vizsgálatok</a:t>
            </a:r>
            <a:r>
              <a:rPr lang="en-US" sz="2400" dirty="0"/>
              <a:t> </a:t>
            </a:r>
            <a:r>
              <a:rPr lang="en-US" sz="2400" dirty="0" err="1"/>
              <a:t>nyújtotta</a:t>
            </a:r>
            <a:r>
              <a:rPr lang="en-US" sz="2400" dirty="0"/>
              <a:t> </a:t>
            </a:r>
            <a:r>
              <a:rPr lang="en-US" sz="2400" dirty="0" err="1"/>
              <a:t>lehetőségek</a:t>
            </a:r>
            <a:r>
              <a:rPr lang="en-US" sz="2400" dirty="0"/>
              <a:t> a </a:t>
            </a:r>
            <a:r>
              <a:rPr lang="en-US" sz="2400" dirty="0" err="1"/>
              <a:t>tojástermeléssel</a:t>
            </a:r>
            <a:r>
              <a:rPr lang="en-US" sz="2400" dirty="0"/>
              <a:t> </a:t>
            </a:r>
            <a:r>
              <a:rPr lang="en-US" sz="2400" dirty="0" err="1"/>
              <a:t>kapcsolatos</a:t>
            </a:r>
            <a:r>
              <a:rPr lang="en-US" sz="2400" dirty="0"/>
              <a:t> </a:t>
            </a:r>
            <a:r>
              <a:rPr lang="en-US" sz="2400" dirty="0" err="1"/>
              <a:t>kutatásokban</a:t>
            </a:r>
            <a:r>
              <a:rPr lang="hu-HU" sz="2400" dirty="0"/>
              <a:t/>
            </a:r>
            <a:br>
              <a:rPr lang="hu-HU" sz="2400" dirty="0"/>
            </a:br>
            <a:endParaRPr lang="hu-HU" sz="1800" dirty="0"/>
          </a:p>
        </p:txBody>
      </p:sp>
      <p:sp>
        <p:nvSpPr>
          <p:cNvPr id="5" name="Téglalap 4"/>
          <p:cNvSpPr/>
          <p:nvPr/>
        </p:nvSpPr>
        <p:spPr>
          <a:xfrm>
            <a:off x="1757771" y="2276872"/>
            <a:ext cx="86764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Donkó Tamás,</a:t>
            </a:r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Csóka</a:t>
            </a:r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Ádám</a:t>
            </a:r>
            <a:r>
              <a:rPr lang="hu-HU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Petneházy</a:t>
            </a:r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Örs</a:t>
            </a:r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600" b="1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Fajtai</a:t>
            </a:r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Dániel,</a:t>
            </a:r>
          </a:p>
          <a:p>
            <a:pPr algn="ctr"/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Milisits Gábor,</a:t>
            </a:r>
            <a:r>
              <a:rPr lang="en-US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hu-HU" sz="1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Sütő Zoltán</a:t>
            </a:r>
          </a:p>
        </p:txBody>
      </p:sp>
      <p:sp>
        <p:nvSpPr>
          <p:cNvPr id="6" name="Téglalap 5"/>
          <p:cNvSpPr/>
          <p:nvPr/>
        </p:nvSpPr>
        <p:spPr>
          <a:xfrm>
            <a:off x="1991544" y="6400580"/>
            <a:ext cx="77679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rgbClr val="002060"/>
                </a:solidFill>
              </a:rPr>
              <a:t>XXII. </a:t>
            </a:r>
            <a:r>
              <a:rPr lang="en-US" sz="1400" b="1" i="1" dirty="0" err="1">
                <a:solidFill>
                  <a:srgbClr val="002060"/>
                </a:solidFill>
              </a:rPr>
              <a:t>Tojás</a:t>
            </a:r>
            <a:r>
              <a:rPr lang="en-US" sz="1400" b="1" i="1" dirty="0">
                <a:solidFill>
                  <a:srgbClr val="002060"/>
                </a:solidFill>
              </a:rPr>
              <a:t> </a:t>
            </a:r>
            <a:r>
              <a:rPr lang="en-US" sz="1400" b="1" i="1" dirty="0" err="1">
                <a:solidFill>
                  <a:srgbClr val="002060"/>
                </a:solidFill>
              </a:rPr>
              <a:t>Világnapi</a:t>
            </a:r>
            <a:r>
              <a:rPr lang="en-US" sz="1400" b="1" i="1" dirty="0">
                <a:solidFill>
                  <a:srgbClr val="002060"/>
                </a:solidFill>
              </a:rPr>
              <a:t> </a:t>
            </a:r>
            <a:r>
              <a:rPr lang="en-US" sz="1400" b="1" i="1" dirty="0" err="1">
                <a:solidFill>
                  <a:srgbClr val="002060"/>
                </a:solidFill>
              </a:rPr>
              <a:t>Szakmai</a:t>
            </a:r>
            <a:r>
              <a:rPr lang="en-US" sz="1400" b="1" i="1" dirty="0">
                <a:solidFill>
                  <a:srgbClr val="002060"/>
                </a:solidFill>
              </a:rPr>
              <a:t> </a:t>
            </a:r>
            <a:r>
              <a:rPr lang="en-US" sz="1400" b="1" i="1" dirty="0" err="1">
                <a:solidFill>
                  <a:srgbClr val="002060"/>
                </a:solidFill>
              </a:rPr>
              <a:t>Konferencia</a:t>
            </a:r>
            <a:r>
              <a:rPr lang="en-US" sz="1400" b="1" i="1" dirty="0">
                <a:solidFill>
                  <a:srgbClr val="002060"/>
                </a:solidFill>
              </a:rPr>
              <a:t>, Budapest</a:t>
            </a:r>
            <a:r>
              <a:rPr lang="hu-HU" sz="1400" b="1" i="1" dirty="0">
                <a:solidFill>
                  <a:srgbClr val="002060"/>
                </a:solidFill>
              </a:rPr>
              <a:t>, 20</a:t>
            </a:r>
            <a:r>
              <a:rPr lang="en-US" sz="1400" b="1" i="1" dirty="0">
                <a:solidFill>
                  <a:srgbClr val="002060"/>
                </a:solidFill>
              </a:rPr>
              <a:t>24</a:t>
            </a:r>
            <a:r>
              <a:rPr lang="hu-HU" sz="1400" b="1" i="1" dirty="0">
                <a:solidFill>
                  <a:srgbClr val="002060"/>
                </a:solidFill>
              </a:rPr>
              <a:t>. </a:t>
            </a:r>
            <a:r>
              <a:rPr lang="en-US" sz="1400" b="1" i="1" dirty="0" err="1">
                <a:solidFill>
                  <a:srgbClr val="002060"/>
                </a:solidFill>
              </a:rPr>
              <a:t>október</a:t>
            </a:r>
            <a:r>
              <a:rPr lang="en-US" sz="1400" b="1" i="1" dirty="0">
                <a:solidFill>
                  <a:srgbClr val="002060"/>
                </a:solidFill>
              </a:rPr>
              <a:t> 11.</a:t>
            </a:r>
            <a:endParaRPr lang="hu-HU" sz="1400" b="1" i="1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4C5E1AE-E0EC-4065-A6C9-0E5FF9E8A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51" y="480275"/>
            <a:ext cx="4800600" cy="714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C057334-DBF4-42B7-B109-06829F2B71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382" y="362553"/>
            <a:ext cx="2312290" cy="949818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xmlns="" id="{43890B7E-F3E3-DE69-4F81-A881D8A4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62875" y="579130"/>
            <a:ext cx="1666249" cy="592074"/>
          </a:xfrm>
          <a:prstGeom prst="rect">
            <a:avLst/>
          </a:prstGeom>
          <a:noFill/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xmlns="" id="{4CA8E737-A9A6-20AB-DEDF-9358758FD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5420" y="2900228"/>
            <a:ext cx="4665891" cy="3500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http://static.guim.co.uk/sys-images/Guardian/Pix/pictures/2011/12/28/1325095851271/A-battery-hen-008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96" y="2556192"/>
            <a:ext cx="1813000" cy="133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http://www.openrescue.org/noah/alv/200707battery/1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18001" y="2556192"/>
            <a:ext cx="1702001" cy="133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églalap 9"/>
          <p:cNvSpPr/>
          <p:nvPr/>
        </p:nvSpPr>
        <p:spPr>
          <a:xfrm>
            <a:off x="1447118" y="2028326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eaLnBrk="0" hangingPunct="0">
              <a:buClrTx/>
              <a:buSzTx/>
              <a:defRPr/>
            </a:pPr>
            <a:r>
              <a:rPr lang="hu-HU" sz="2000" dirty="0">
                <a:latin typeface="Tahoma" charset="0"/>
                <a:ea typeface="+mn-ea"/>
                <a:cs typeface="+mn-cs"/>
              </a:rPr>
              <a:t>A tojótyúkok kondíciója nagyon eltérő</a:t>
            </a:r>
          </a:p>
          <a:p>
            <a:pPr algn="ctr" defTabSz="914400" eaLnBrk="0" hangingPunct="0">
              <a:buClrTx/>
              <a:buSzTx/>
              <a:defRPr/>
            </a:pPr>
            <a:r>
              <a:rPr lang="hu-HU" sz="2000" dirty="0">
                <a:latin typeface="Tahoma" charset="0"/>
                <a:ea typeface="+mn-ea"/>
                <a:cs typeface="+mn-cs"/>
              </a:rPr>
              <a:t>a tojástermelési periódus végén</a:t>
            </a: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551802997"/>
              </p:ext>
            </p:extLst>
          </p:nvPr>
        </p:nvGraphicFramePr>
        <p:xfrm>
          <a:off x="1441744" y="2844224"/>
          <a:ext cx="9144000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églalap 12"/>
          <p:cNvSpPr/>
          <p:nvPr/>
        </p:nvSpPr>
        <p:spPr>
          <a:xfrm>
            <a:off x="1441744" y="550852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eaLnBrk="0" hangingPunct="0">
              <a:buClrTx/>
              <a:buSzTx/>
              <a:defRPr/>
            </a:pPr>
            <a:r>
              <a:rPr lang="hu-HU" sz="1600" cap="small" dirty="0" err="1">
                <a:latin typeface="Tahoma" charset="0"/>
                <a:ea typeface="+mn-ea"/>
                <a:cs typeface="+mn-cs"/>
              </a:rPr>
              <a:t>Gregory</a:t>
            </a:r>
            <a:r>
              <a:rPr lang="hu-HU" sz="1600" cap="small" dirty="0">
                <a:latin typeface="Tahoma" charset="0"/>
                <a:ea typeface="+mn-ea"/>
                <a:cs typeface="+mn-cs"/>
              </a:rPr>
              <a:t>, N. G. – </a:t>
            </a:r>
            <a:r>
              <a:rPr lang="hu-HU" sz="1600" cap="small" dirty="0" err="1">
                <a:latin typeface="Tahoma" charset="0"/>
                <a:ea typeface="+mn-ea"/>
                <a:cs typeface="+mn-cs"/>
              </a:rPr>
              <a:t>Robins</a:t>
            </a:r>
            <a:r>
              <a:rPr lang="hu-HU" sz="1600" cap="small" dirty="0">
                <a:latin typeface="Tahoma" charset="0"/>
                <a:ea typeface="+mn-ea"/>
                <a:cs typeface="+mn-cs"/>
              </a:rPr>
              <a:t>, J. K. (1998):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 A body </a:t>
            </a:r>
            <a:r>
              <a:rPr lang="hu-HU" sz="1600" dirty="0" err="1">
                <a:latin typeface="Tahoma" charset="0"/>
                <a:ea typeface="+mn-ea"/>
                <a:cs typeface="+mn-cs"/>
              </a:rPr>
              <a:t>condition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 </a:t>
            </a:r>
            <a:r>
              <a:rPr lang="hu-HU" sz="1600" dirty="0" err="1">
                <a:latin typeface="Tahoma" charset="0"/>
                <a:ea typeface="+mn-ea"/>
                <a:cs typeface="+mn-cs"/>
              </a:rPr>
              <a:t>scoring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 </a:t>
            </a:r>
            <a:r>
              <a:rPr lang="hu-HU" sz="1600" dirty="0" err="1">
                <a:latin typeface="Tahoma" charset="0"/>
                <a:ea typeface="+mn-ea"/>
                <a:cs typeface="+mn-cs"/>
              </a:rPr>
              <a:t>system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 </a:t>
            </a:r>
            <a:r>
              <a:rPr lang="hu-HU" sz="1600" dirty="0" err="1">
                <a:latin typeface="Tahoma" charset="0"/>
                <a:ea typeface="+mn-ea"/>
                <a:cs typeface="+mn-cs"/>
              </a:rPr>
              <a:t>for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 </a:t>
            </a:r>
            <a:r>
              <a:rPr lang="hu-HU" sz="1600" dirty="0" err="1">
                <a:latin typeface="Tahoma" charset="0"/>
                <a:ea typeface="+mn-ea"/>
                <a:cs typeface="+mn-cs"/>
              </a:rPr>
              <a:t>layer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 </a:t>
            </a:r>
            <a:r>
              <a:rPr lang="hu-HU" sz="1600" dirty="0" err="1">
                <a:latin typeface="Tahoma" charset="0"/>
                <a:ea typeface="+mn-ea"/>
                <a:cs typeface="+mn-cs"/>
              </a:rPr>
              <a:t>hens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.</a:t>
            </a:r>
          </a:p>
          <a:p>
            <a:pPr algn="ctr" defTabSz="914400" eaLnBrk="0" hangingPunct="0">
              <a:buClrTx/>
              <a:buSzTx/>
              <a:defRPr/>
            </a:pPr>
            <a:r>
              <a:rPr lang="hu-HU" sz="1600" i="1" dirty="0">
                <a:latin typeface="Tahoma" charset="0"/>
                <a:ea typeface="+mn-ea"/>
                <a:cs typeface="+mn-cs"/>
              </a:rPr>
              <a:t>New </a:t>
            </a:r>
            <a:r>
              <a:rPr lang="hu-HU" sz="1600" i="1" dirty="0" err="1">
                <a:latin typeface="Tahoma" charset="0"/>
                <a:ea typeface="+mn-ea"/>
                <a:cs typeface="+mn-cs"/>
              </a:rPr>
              <a:t>Zealand</a:t>
            </a:r>
            <a:r>
              <a:rPr lang="hu-HU" sz="1600" i="1" dirty="0">
                <a:latin typeface="Tahoma" charset="0"/>
                <a:ea typeface="+mn-ea"/>
                <a:cs typeface="+mn-cs"/>
              </a:rPr>
              <a:t> Journal of </a:t>
            </a:r>
            <a:r>
              <a:rPr lang="hu-HU" sz="1600" i="1" dirty="0" err="1">
                <a:latin typeface="Tahoma" charset="0"/>
                <a:ea typeface="+mn-ea"/>
                <a:cs typeface="+mn-cs"/>
              </a:rPr>
              <a:t>Agricultural</a:t>
            </a:r>
            <a:r>
              <a:rPr lang="hu-HU" sz="1600" i="1" dirty="0">
                <a:latin typeface="Tahoma" charset="0"/>
                <a:ea typeface="+mn-ea"/>
                <a:cs typeface="+mn-cs"/>
              </a:rPr>
              <a:t> Research</a:t>
            </a:r>
            <a:r>
              <a:rPr lang="hu-HU" sz="1600" dirty="0">
                <a:latin typeface="Tahoma" charset="0"/>
                <a:ea typeface="+mn-ea"/>
                <a:cs typeface="+mn-cs"/>
              </a:rPr>
              <a:t>, 41, 555-559.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4B2F79A6-6DAA-8005-2DE2-9AEF7F6971E8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59669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</a:t>
            </a:r>
            <a:r>
              <a:rPr lang="hu-HU" sz="2400" dirty="0" err="1">
                <a:solidFill>
                  <a:srgbClr val="C00000"/>
                </a:solidFill>
              </a:rPr>
              <a:t>beólazáskori</a:t>
            </a:r>
            <a:r>
              <a:rPr lang="hu-HU" sz="2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11" name="Csoportba foglalás 10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12" grpId="0">
        <p:bldAsOne/>
      </p:bldGraphic>
      <p:bldP spid="13" grpId="0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928312" y="859669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</a:t>
            </a:r>
            <a:r>
              <a:rPr lang="hu-HU" sz="2400" dirty="0" err="1">
                <a:solidFill>
                  <a:srgbClr val="C00000"/>
                </a:solidFill>
              </a:rPr>
              <a:t>beólazáskori</a:t>
            </a:r>
            <a:r>
              <a:rPr lang="hu-HU" sz="2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xmlns="" id="{FBAC0594-4BF1-7733-F7FC-535917AB569A}"/>
              </a:ext>
            </a:extLst>
          </p:cNvPr>
          <p:cNvGrpSpPr/>
          <p:nvPr/>
        </p:nvGrpSpPr>
        <p:grpSpPr>
          <a:xfrm>
            <a:off x="2135560" y="2071574"/>
            <a:ext cx="7985923" cy="4592837"/>
            <a:chOff x="2135560" y="2071574"/>
            <a:chExt cx="7985923" cy="4592837"/>
          </a:xfrm>
        </p:grpSpPr>
        <p:pic>
          <p:nvPicPr>
            <p:cNvPr id="3" name="Kép 2">
              <a:extLst>
                <a:ext uri="{FF2B5EF4-FFF2-40B4-BE49-F238E27FC236}">
                  <a16:creationId xmlns:a16="http://schemas.microsoft.com/office/drawing/2014/main" xmlns="" id="{595B32C3-AEF4-7FB3-EEEB-E1A0320AA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0000"/>
            <a:stretch/>
          </p:blipFill>
          <p:spPr>
            <a:xfrm>
              <a:off x="2135560" y="2071708"/>
              <a:ext cx="7632051" cy="4592542"/>
            </a:xfrm>
            <a:prstGeom prst="rect">
              <a:avLst/>
            </a:prstGeom>
          </p:spPr>
        </p:pic>
        <p:pic>
          <p:nvPicPr>
            <p:cNvPr id="5" name="Kép 4">
              <a:extLst>
                <a:ext uri="{FF2B5EF4-FFF2-40B4-BE49-F238E27FC236}">
                  <a16:creationId xmlns:a16="http://schemas.microsoft.com/office/drawing/2014/main" xmlns="" id="{734C0821-6D58-4048-265E-D0F097934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5778"/>
            <a:stretch/>
          </p:blipFill>
          <p:spPr>
            <a:xfrm>
              <a:off x="9477587" y="2071574"/>
              <a:ext cx="643896" cy="4592837"/>
            </a:xfrm>
            <a:prstGeom prst="rect">
              <a:avLst/>
            </a:prstGeom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xmlns="" id="{D339476C-8C6D-A4C0-0900-2801AEE3CAD0}"/>
                </a:ext>
              </a:extLst>
            </p:cNvPr>
            <p:cNvSpPr txBox="1"/>
            <p:nvPr/>
          </p:nvSpPr>
          <p:spPr>
            <a:xfrm>
              <a:off x="2683177" y="2132856"/>
              <a:ext cx="682564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itchFamily="18" charset="0"/>
                <a:buNone/>
                <a:tabLst/>
                <a:defRPr/>
              </a:pPr>
              <a:r>
                <a:rPr kumimoji="0" lang="hu-HU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A kísérlethez kiválasztott jércék </a:t>
              </a:r>
              <a:r>
                <a:rPr kumimoji="0" lang="hu-HU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itchFamily="34" charset="0"/>
                </a:rPr>
                <a:t>testzsír</a:t>
              </a:r>
              <a:r>
                <a:rPr kumimoji="0" lang="hu-HU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tartalmának alakulása 16 hetes életkorban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</a:rPr>
                <a:t> (n=60)</a:t>
              </a:r>
              <a:endParaRPr kumimoji="0" lang="hu-HU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10" name="Csoportba foglalás 9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7362799"/>
              </p:ext>
            </p:extLst>
          </p:nvPr>
        </p:nvGraphicFramePr>
        <p:xfrm>
          <a:off x="1981200" y="1716360"/>
          <a:ext cx="82296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883AD295-BC15-A5C8-404C-BDFF8D3CCC67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59669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</a:t>
            </a:r>
            <a:r>
              <a:rPr lang="hu-HU" sz="2400" dirty="0" err="1">
                <a:solidFill>
                  <a:srgbClr val="C00000"/>
                </a:solidFill>
              </a:rPr>
              <a:t>beólazáskori</a:t>
            </a:r>
            <a:r>
              <a:rPr lang="hu-HU" sz="2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7" name="Csoportba foglalás 6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563084"/>
              </p:ext>
            </p:extLst>
          </p:nvPr>
        </p:nvGraphicFramePr>
        <p:xfrm>
          <a:off x="1981200" y="1716360"/>
          <a:ext cx="82296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8F7FD45A-B2B5-4344-32E3-70C150C35DF6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59669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</a:t>
            </a:r>
            <a:r>
              <a:rPr lang="hu-HU" sz="2400" dirty="0" err="1">
                <a:solidFill>
                  <a:srgbClr val="C00000"/>
                </a:solidFill>
              </a:rPr>
              <a:t>beólazáskori</a:t>
            </a:r>
            <a:r>
              <a:rPr lang="hu-HU" sz="2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7256570"/>
              </p:ext>
            </p:extLst>
          </p:nvPr>
        </p:nvGraphicFramePr>
        <p:xfrm>
          <a:off x="1981200" y="1716360"/>
          <a:ext cx="82296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99E897C1-C5CB-6733-10DB-709C66982A02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59669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</a:t>
            </a:r>
            <a:r>
              <a:rPr lang="hu-HU" sz="2400" dirty="0" err="1">
                <a:solidFill>
                  <a:srgbClr val="C00000"/>
                </a:solidFill>
              </a:rPr>
              <a:t>beólazáskori</a:t>
            </a:r>
            <a:r>
              <a:rPr lang="hu-HU" sz="2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7" name="Csoportba foglalás 6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7253530"/>
              </p:ext>
            </p:extLst>
          </p:nvPr>
        </p:nvGraphicFramePr>
        <p:xfrm>
          <a:off x="1981200" y="1716360"/>
          <a:ext cx="82296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9D59FD74-8880-A125-0D4F-E7AFB1EE377F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59669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</a:t>
            </a:r>
            <a:r>
              <a:rPr lang="hu-HU" sz="2400" dirty="0" err="1">
                <a:solidFill>
                  <a:srgbClr val="C00000"/>
                </a:solidFill>
              </a:rPr>
              <a:t>beólazáskori</a:t>
            </a:r>
            <a:r>
              <a:rPr lang="hu-HU" sz="2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828800" y="3366361"/>
            <a:ext cx="8534400" cy="792163"/>
          </a:xfr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hu-HU" sz="4400" dirty="0">
                <a:solidFill>
                  <a:srgbClr val="C00000"/>
                </a:solidFill>
              </a:rPr>
              <a:t>A tojásösszetétel becslése </a:t>
            </a:r>
            <a:r>
              <a:rPr lang="hu-HU" sz="4400" dirty="0" err="1">
                <a:solidFill>
                  <a:srgbClr val="C00000"/>
                </a:solidFill>
              </a:rPr>
              <a:t>CT-vel</a:t>
            </a:r>
            <a:endParaRPr lang="en-US" sz="4400" dirty="0">
              <a:solidFill>
                <a:srgbClr val="C00000"/>
              </a:solidFill>
            </a:endParaRPr>
          </a:p>
        </p:txBody>
      </p:sp>
      <p:pic>
        <p:nvPicPr>
          <p:cNvPr id="9" name="Picture 12" descr="07_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775560"/>
            <a:ext cx="2160000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8" descr="5ö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41200" y="4509360"/>
            <a:ext cx="2160001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6" descr="DSC_440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8199" y="4433160"/>
            <a:ext cx="3276120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Kép 12" descr="Tojasok a CT-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8000" y="775560"/>
            <a:ext cx="2235640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0" name="Csoportba foglalás 9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36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410" name="Picture 2" descr="s_01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730078"/>
            <a:ext cx="1860550" cy="1692275"/>
          </a:xfrm>
          <a:prstGeom prst="rect">
            <a:avLst/>
          </a:prstGeom>
          <a:noFill/>
        </p:spPr>
      </p:pic>
      <p:pic>
        <p:nvPicPr>
          <p:cNvPr id="529411" name="Picture 3" descr="s_01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6213" y="730078"/>
            <a:ext cx="1860550" cy="1692275"/>
          </a:xfrm>
          <a:prstGeom prst="rect">
            <a:avLst/>
          </a:prstGeom>
          <a:noFill/>
        </p:spPr>
      </p:pic>
      <p:pic>
        <p:nvPicPr>
          <p:cNvPr id="529412" name="Picture 4" descr="s_01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9675" y="730078"/>
            <a:ext cx="1860550" cy="1692275"/>
          </a:xfrm>
          <a:prstGeom prst="rect">
            <a:avLst/>
          </a:prstGeom>
          <a:noFill/>
        </p:spPr>
      </p:pic>
      <p:pic>
        <p:nvPicPr>
          <p:cNvPr id="529413" name="Picture 5" descr="s_012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21700" y="730078"/>
            <a:ext cx="1860550" cy="1692275"/>
          </a:xfrm>
          <a:prstGeom prst="rect">
            <a:avLst/>
          </a:prstGeom>
          <a:noFill/>
        </p:spPr>
      </p:pic>
      <p:pic>
        <p:nvPicPr>
          <p:cNvPr id="529414" name="Picture 6" descr="s_012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52600" y="2674765"/>
            <a:ext cx="1860550" cy="1692275"/>
          </a:xfrm>
          <a:prstGeom prst="rect">
            <a:avLst/>
          </a:prstGeom>
          <a:noFill/>
        </p:spPr>
      </p:pic>
      <p:pic>
        <p:nvPicPr>
          <p:cNvPr id="529415" name="Picture 7" descr="s_012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86213" y="2674765"/>
            <a:ext cx="1860550" cy="1692275"/>
          </a:xfrm>
          <a:prstGeom prst="rect">
            <a:avLst/>
          </a:prstGeom>
          <a:noFill/>
        </p:spPr>
      </p:pic>
      <p:pic>
        <p:nvPicPr>
          <p:cNvPr id="529416" name="Picture 8" descr="s_012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89675" y="2674765"/>
            <a:ext cx="1860550" cy="1692275"/>
          </a:xfrm>
          <a:prstGeom prst="rect">
            <a:avLst/>
          </a:prstGeom>
          <a:noFill/>
        </p:spPr>
      </p:pic>
      <p:pic>
        <p:nvPicPr>
          <p:cNvPr id="529417" name="Picture 9" descr="s_013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521700" y="2674765"/>
            <a:ext cx="1860550" cy="1692275"/>
          </a:xfrm>
          <a:prstGeom prst="rect">
            <a:avLst/>
          </a:prstGeom>
          <a:noFill/>
        </p:spPr>
      </p:pic>
      <p:pic>
        <p:nvPicPr>
          <p:cNvPr id="529418" name="Picture 10" descr="s_013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52600" y="4617865"/>
            <a:ext cx="1860550" cy="1692275"/>
          </a:xfrm>
          <a:prstGeom prst="rect">
            <a:avLst/>
          </a:prstGeom>
          <a:noFill/>
        </p:spPr>
      </p:pic>
      <p:pic>
        <p:nvPicPr>
          <p:cNvPr id="529419" name="Picture 11" descr="s_013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86213" y="4617865"/>
            <a:ext cx="1860550" cy="1692275"/>
          </a:xfrm>
          <a:prstGeom prst="rect">
            <a:avLst/>
          </a:prstGeom>
          <a:noFill/>
        </p:spPr>
      </p:pic>
      <p:pic>
        <p:nvPicPr>
          <p:cNvPr id="529420" name="Picture 12" descr="s_013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289675" y="4617865"/>
            <a:ext cx="1860550" cy="1692275"/>
          </a:xfrm>
          <a:prstGeom prst="rect">
            <a:avLst/>
          </a:prstGeom>
          <a:noFill/>
        </p:spPr>
      </p:pic>
      <p:pic>
        <p:nvPicPr>
          <p:cNvPr id="529421" name="Picture 13" descr="s_013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521700" y="4617865"/>
            <a:ext cx="1860550" cy="1692275"/>
          </a:xfrm>
          <a:prstGeom prst="rect">
            <a:avLst/>
          </a:prstGeom>
          <a:noFill/>
        </p:spPr>
      </p:pic>
      <p:sp>
        <p:nvSpPr>
          <p:cNvPr id="529422" name="Text Box 14"/>
          <p:cNvSpPr txBox="1">
            <a:spLocks noChangeArrowheads="1"/>
          </p:cNvSpPr>
          <p:nvPr/>
        </p:nvSpPr>
        <p:spPr bwMode="auto">
          <a:xfrm>
            <a:off x="1524000" y="6446664"/>
            <a:ext cx="9144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Tojás keresztmetszeti felvételek</a:t>
            </a:r>
            <a:endParaRPr lang="en-US" dirty="0">
              <a:solidFill>
                <a:srgbClr val="800000"/>
              </a:solidFill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18" name="Csoportba foglalás 1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9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529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1000"/>
                                        <p:tgtEl>
                                          <p:spTgt spid="529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1000"/>
                                        <p:tgtEl>
                                          <p:spTgt spid="529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1000"/>
                                        <p:tgtEl>
                                          <p:spTgt spid="529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1000"/>
                                        <p:tgtEl>
                                          <p:spTgt spid="529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1000"/>
                                        <p:tgtEl>
                                          <p:spTgt spid="529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1000"/>
                                        <p:tgtEl>
                                          <p:spTgt spid="529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1000"/>
                                        <p:tgtEl>
                                          <p:spTgt spid="529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1000"/>
                                        <p:tgtEl>
                                          <p:spTgt spid="529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4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1000"/>
                                        <p:tgtEl>
                                          <p:spTgt spid="529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4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1" dur="1000"/>
                                        <p:tgtEl>
                                          <p:spTgt spid="529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000"/>
                            </p:stCondLst>
                            <p:childTnLst>
                              <p:par>
                                <p:cTn id="5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5" dur="1000"/>
                                        <p:tgtEl>
                                          <p:spTgt spid="529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04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987084"/>
              </p:ext>
            </p:extLst>
          </p:nvPr>
        </p:nvGraphicFramePr>
        <p:xfrm>
          <a:off x="2624932" y="877094"/>
          <a:ext cx="6942137" cy="510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Diagram" r:id="rId3" imgW="3476508" imgH="2552842" progId="MSGraph.Chart.8">
                  <p:embed/>
                </p:oleObj>
              </mc:Choice>
              <mc:Fallback>
                <p:oleObj name="Diagram" r:id="rId3" imgW="3476508" imgH="2552842" progId="MSGraph.Chart.8">
                  <p:embed/>
                  <p:pic>
                    <p:nvPicPr>
                      <p:cNvPr id="53043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6989" y="1349524"/>
                        <a:ext cx="6942137" cy="5103812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A5002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0435" name="Text Box 3"/>
          <p:cNvSpPr txBox="1">
            <a:spLocks noChangeArrowheads="1"/>
          </p:cNvSpPr>
          <p:nvPr/>
        </p:nvSpPr>
        <p:spPr bwMode="auto">
          <a:xfrm>
            <a:off x="4511676" y="1989138"/>
            <a:ext cx="10080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sárgája</a:t>
            </a:r>
          </a:p>
        </p:txBody>
      </p:sp>
      <p:sp>
        <p:nvSpPr>
          <p:cNvPr id="530436" name="Text Box 4"/>
          <p:cNvSpPr txBox="1">
            <a:spLocks noChangeArrowheads="1"/>
          </p:cNvSpPr>
          <p:nvPr/>
        </p:nvSpPr>
        <p:spPr bwMode="auto">
          <a:xfrm>
            <a:off x="6959601" y="1412876"/>
            <a:ext cx="10080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fehérje</a:t>
            </a:r>
          </a:p>
        </p:txBody>
      </p:sp>
      <p:sp>
        <p:nvSpPr>
          <p:cNvPr id="530437" name="Line 5"/>
          <p:cNvSpPr>
            <a:spLocks noChangeShapeType="1"/>
          </p:cNvSpPr>
          <p:nvPr/>
        </p:nvSpPr>
        <p:spPr bwMode="auto">
          <a:xfrm>
            <a:off x="4872039" y="2492376"/>
            <a:ext cx="503237" cy="3603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defTabSz="914400" eaLnBrk="0" hangingPunct="0">
              <a:buClrTx/>
              <a:buSzTx/>
              <a:defRPr/>
            </a:pPr>
            <a:endParaRPr lang="hu-HU">
              <a:solidFill>
                <a:prstClr val="white"/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530438" name="Line 6"/>
          <p:cNvSpPr>
            <a:spLocks noChangeShapeType="1"/>
          </p:cNvSpPr>
          <p:nvPr/>
        </p:nvSpPr>
        <p:spPr bwMode="auto">
          <a:xfrm flipH="1">
            <a:off x="6600826" y="1773238"/>
            <a:ext cx="790575" cy="3603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defTabSz="914400" eaLnBrk="0" hangingPunct="0">
              <a:buClrTx/>
              <a:buSzTx/>
              <a:defRPr/>
            </a:pPr>
            <a:endParaRPr lang="hu-HU">
              <a:solidFill>
                <a:prstClr val="white"/>
              </a:solidFill>
              <a:latin typeface="Tahoma" charset="0"/>
              <a:ea typeface="+mn-ea"/>
              <a:cs typeface="+mn-cs"/>
            </a:endParaRPr>
          </a:p>
        </p:txBody>
      </p:sp>
      <p:grpSp>
        <p:nvGrpSpPr>
          <p:cNvPr id="10" name="Csoportba foglalás 9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530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30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30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3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3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530434" grpId="0"/>
      <p:bldP spid="530435" grpId="0"/>
      <p:bldP spid="530436" grpId="0"/>
      <p:bldP spid="530437" grpId="0" animBg="1"/>
      <p:bldP spid="5304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458" name="Picture 2" descr="07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458000"/>
            <a:ext cx="5400000" cy="5400000"/>
          </a:xfrm>
          <a:prstGeom prst="rect">
            <a:avLst/>
          </a:prstGeom>
          <a:noFill/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0" y="1650360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defTabSz="914400">
              <a:buClrTx/>
              <a:buSzTx/>
              <a:defRPr/>
            </a:pPr>
            <a:r>
              <a:rPr lang="hu-HU" b="1" dirty="0">
                <a:solidFill>
                  <a:srgbClr val="00FF00"/>
                </a:solidFill>
                <a:latin typeface="Arial" charset="0"/>
                <a:ea typeface="+mn-ea"/>
                <a:cs typeface="+mn-cs"/>
              </a:rPr>
              <a:t>Becslési pontosság</a:t>
            </a:r>
          </a:p>
        </p:txBody>
      </p:sp>
      <p:sp>
        <p:nvSpPr>
          <p:cNvPr id="4" name="Téglalap 3"/>
          <p:cNvSpPr/>
          <p:nvPr/>
        </p:nvSpPr>
        <p:spPr>
          <a:xfrm>
            <a:off x="3352800" y="5612760"/>
            <a:ext cx="5410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buClrTx/>
              <a:buSzTx/>
              <a:defRPr/>
            </a:pPr>
            <a:r>
              <a:rPr lang="hu-HU" b="1" dirty="0">
                <a:solidFill>
                  <a:prstClr val="white"/>
                </a:solidFill>
                <a:latin typeface="Arial" charset="0"/>
                <a:ea typeface="+mn-ea"/>
                <a:cs typeface="+mn-cs"/>
              </a:rPr>
              <a:t>1 felvétel alapján: </a:t>
            </a:r>
            <a:r>
              <a:rPr lang="en-US" b="1" dirty="0">
                <a:solidFill>
                  <a:srgbClr val="FFFF00"/>
                </a:solidFill>
                <a:latin typeface="Arial" charset="0"/>
                <a:ea typeface="+mn-ea"/>
                <a:cs typeface="+mn-cs"/>
              </a:rPr>
              <a:t>69</a:t>
            </a:r>
            <a:r>
              <a:rPr lang="hu-HU" b="1" dirty="0">
                <a:solidFill>
                  <a:srgbClr val="FFFF00"/>
                </a:solidFill>
                <a:latin typeface="Arial" charset="0"/>
                <a:ea typeface="+mn-ea"/>
                <a:cs typeface="+mn-cs"/>
              </a:rPr>
              <a:t>,</a:t>
            </a:r>
            <a:r>
              <a:rPr lang="en-US" b="1" dirty="0">
                <a:solidFill>
                  <a:srgbClr val="FFFF00"/>
                </a:solidFill>
                <a:latin typeface="Arial" charset="0"/>
                <a:ea typeface="+mn-ea"/>
                <a:cs typeface="+mn-cs"/>
              </a:rPr>
              <a:t>3</a:t>
            </a:r>
            <a:r>
              <a:rPr lang="hu-HU" b="1" dirty="0">
                <a:solidFill>
                  <a:srgbClr val="FFFF00"/>
                </a:solidFill>
                <a:latin typeface="Arial" charset="0"/>
                <a:ea typeface="+mn-ea"/>
                <a:cs typeface="+mn-cs"/>
              </a:rPr>
              <a:t>%</a:t>
            </a:r>
          </a:p>
          <a:p>
            <a:pPr algn="ctr" defTabSz="914400">
              <a:buClrTx/>
              <a:buSzTx/>
              <a:defRPr/>
            </a:pPr>
            <a:r>
              <a:rPr lang="hu-HU" b="1" dirty="0">
                <a:solidFill>
                  <a:prstClr val="white"/>
                </a:solidFill>
                <a:latin typeface="Arial" charset="0"/>
                <a:ea typeface="+mn-ea"/>
                <a:cs typeface="+mn-cs"/>
              </a:rPr>
              <a:t>3 felvétel alapján: </a:t>
            </a:r>
            <a:r>
              <a:rPr lang="hu-HU" b="1" dirty="0">
                <a:solidFill>
                  <a:srgbClr val="FFFF00"/>
                </a:solidFill>
                <a:latin typeface="Arial" charset="0"/>
                <a:ea typeface="+mn-ea"/>
                <a:cs typeface="+mn-cs"/>
              </a:rPr>
              <a:t>72,9%</a:t>
            </a:r>
          </a:p>
          <a:p>
            <a:pPr algn="ctr" defTabSz="914400">
              <a:buClrTx/>
              <a:buSzTx/>
              <a:defRPr/>
            </a:pPr>
            <a:r>
              <a:rPr lang="hu-HU" b="1" dirty="0">
                <a:solidFill>
                  <a:prstClr val="white"/>
                </a:solidFill>
                <a:latin typeface="Arial" charset="0"/>
                <a:ea typeface="+mn-ea"/>
                <a:cs typeface="+mn-cs"/>
              </a:rPr>
              <a:t>5 felvétel alapján: </a:t>
            </a:r>
            <a:r>
              <a:rPr lang="hu-HU" b="1" dirty="0">
                <a:solidFill>
                  <a:srgbClr val="FFFF00"/>
                </a:solidFill>
                <a:latin typeface="Arial" charset="0"/>
                <a:ea typeface="+mn-ea"/>
                <a:cs typeface="+mn-cs"/>
              </a:rPr>
              <a:t>74,1%</a:t>
            </a:r>
            <a:endParaRPr lang="en-US" b="1" dirty="0">
              <a:solidFill>
                <a:srgbClr val="FFFF00"/>
              </a:solidFill>
              <a:latin typeface="Arial" charset="0"/>
              <a:ea typeface="+mn-ea"/>
              <a:cs typeface="+mn-cs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3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3"/>
          <p:cNvSpPr txBox="1"/>
          <p:nvPr/>
        </p:nvSpPr>
        <p:spPr>
          <a:xfrm>
            <a:off x="10272720" y="5589450"/>
            <a:ext cx="394920" cy="273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ABCD76B-4449-4230-BC24-E9CC2E96EFF0}" type="slidenum">
              <a:rPr lang="en-US" spc="-1">
                <a:solidFill>
                  <a:srgbClr val="D0D2D3"/>
                </a:solidFill>
                <a:latin typeface="Franklin Gothic Book"/>
              </a:rPr>
              <a:t>2</a:t>
            </a:fld>
            <a:endParaRPr lang="en-US" spc="-1">
              <a:latin typeface="Times New Roman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xmlns="" id="{AF6575DB-624C-9514-A446-69D6B5379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6" t="23400" r="16926" b="6602"/>
          <a:stretch/>
        </p:blipFill>
        <p:spPr>
          <a:xfrm>
            <a:off x="4845782" y="1714500"/>
            <a:ext cx="7346218" cy="4372749"/>
          </a:xfrm>
          <a:prstGeom prst="rect">
            <a:avLst/>
          </a:prstGeom>
        </p:spPr>
      </p:pic>
      <p:pic>
        <p:nvPicPr>
          <p:cNvPr id="1028" name="Picture 4" descr="Kaposvári Egyetem | Magyar Tudományos Művek Tára">
            <a:extLst>
              <a:ext uri="{FF2B5EF4-FFF2-40B4-BE49-F238E27FC236}">
                <a16:creationId xmlns:a16="http://schemas.microsoft.com/office/drawing/2014/main" xmlns="" id="{7506B27F-A38D-8AB3-6934-E986A1FFA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56" y="2458282"/>
            <a:ext cx="2008885" cy="51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mogy Megyei Kaposi Mór Oktató Kórház">
            <a:extLst>
              <a:ext uri="{FF2B5EF4-FFF2-40B4-BE49-F238E27FC236}">
                <a16:creationId xmlns:a16="http://schemas.microsoft.com/office/drawing/2014/main" xmlns="" id="{6CC53F0B-A0C0-63A1-AC53-5B64B538F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11"/>
          <a:stretch/>
        </p:blipFill>
        <p:spPr bwMode="auto">
          <a:xfrm>
            <a:off x="1893500" y="3351544"/>
            <a:ext cx="1650457" cy="46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xmlns="" id="{AD8D48AD-C88B-0514-3E49-16AF0A9EE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6151" y="4324476"/>
            <a:ext cx="1385151" cy="57212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xmlns="" id="{5EECFB80-6BF1-4797-18EA-BE7756819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528" y="1507443"/>
            <a:ext cx="876536" cy="80468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xmlns="" id="{CB223D4F-7B7F-9181-9B82-4660BD73BB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368" y="4197823"/>
            <a:ext cx="1473345" cy="1100418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xmlns="" id="{FF074E2A-9677-6B8F-435C-8EA8F7FCE00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537" t="16815" r="11115" b="17189"/>
          <a:stretch/>
        </p:blipFill>
        <p:spPr>
          <a:xfrm>
            <a:off x="641734" y="3165874"/>
            <a:ext cx="1062613" cy="93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392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828800" y="2759169"/>
            <a:ext cx="8534400" cy="2087563"/>
          </a:xfr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hu-HU" sz="4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4400" dirty="0">
              <a:solidFill>
                <a:srgbClr val="C00000"/>
              </a:solidFill>
            </a:endParaRPr>
          </a:p>
        </p:txBody>
      </p:sp>
      <p:pic>
        <p:nvPicPr>
          <p:cNvPr id="9" name="Picture 8" descr="5ö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2401" y="1016912"/>
            <a:ext cx="1620001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6" descr="DSC_44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944904"/>
            <a:ext cx="2457090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30" descr="IMG_037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5143500"/>
            <a:ext cx="2160000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2" descr="DSC_888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02516" y="5121368"/>
            <a:ext cx="2098685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3" name="Csoportba foglalás 12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36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pic>
        <p:nvPicPr>
          <p:cNvPr id="14" name="Picture 8" descr="5ö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10600" y="1809000"/>
            <a:ext cx="1620000" cy="1620000"/>
          </a:xfrm>
          <a:prstGeom prst="rect">
            <a:avLst/>
          </a:prstGeom>
          <a:noFill/>
          <a:ln w="38100">
            <a:solidFill>
              <a:srgbClr val="99CC00"/>
            </a:solidFill>
            <a:miter lim="800000"/>
            <a:headEnd/>
            <a:tailEnd/>
          </a:ln>
        </p:spPr>
      </p:pic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4267200" y="2300610"/>
            <a:ext cx="37449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b="1" dirty="0">
                <a:latin typeface="Arial" charset="0"/>
                <a:ea typeface="+mn-ea"/>
                <a:cs typeface="+mn-cs"/>
              </a:rPr>
              <a:t>3.500 tojás</a:t>
            </a:r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 flipH="1">
            <a:off x="4419600" y="2256682"/>
            <a:ext cx="927100" cy="13207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defTabSz="914400" eaLnBrk="0" hangingPunct="0">
              <a:buClrTx/>
              <a:buSzTx/>
              <a:defRPr/>
            </a:pPr>
            <a:endParaRPr lang="hu-HU">
              <a:solidFill>
                <a:prstClr val="white"/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2133600" y="3729881"/>
            <a:ext cx="3240000" cy="1066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srgbClr val="0000FF"/>
                </a:solidFill>
                <a:latin typeface="Arial" charset="0"/>
                <a:ea typeface="+mn-ea"/>
                <a:cs typeface="+mn-cs"/>
              </a:rPr>
              <a:t>Alacsony sárgája arányú tojások</a:t>
            </a:r>
            <a:endParaRPr lang="hu-HU" sz="1600" dirty="0">
              <a:solidFill>
                <a:prstClr val="white"/>
              </a:solidFill>
              <a:latin typeface="Arial" charset="0"/>
              <a:ea typeface="+mn-ea"/>
              <a:cs typeface="+mn-cs"/>
            </a:endParaRPr>
          </a:p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(10%)</a:t>
            </a:r>
          </a:p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n=350</a:t>
            </a:r>
          </a:p>
        </p:txBody>
      </p:sp>
      <p:sp>
        <p:nvSpPr>
          <p:cNvPr id="19" name="Line 12"/>
          <p:cNvSpPr>
            <a:spLocks noChangeShapeType="1"/>
          </p:cNvSpPr>
          <p:nvPr/>
        </p:nvSpPr>
        <p:spPr bwMode="auto">
          <a:xfrm>
            <a:off x="6858000" y="2282081"/>
            <a:ext cx="9906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defTabSz="914400" eaLnBrk="0" hangingPunct="0">
              <a:buClrTx/>
              <a:buSzTx/>
              <a:defRPr/>
            </a:pPr>
            <a:endParaRPr lang="hu-HU">
              <a:solidFill>
                <a:prstClr val="white"/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>
            <a:off x="6096000" y="2451101"/>
            <a:ext cx="42862" cy="26923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defTabSz="914400" eaLnBrk="0" hangingPunct="0">
              <a:buClrTx/>
              <a:buSzTx/>
              <a:defRPr/>
            </a:pPr>
            <a:endParaRPr lang="hu-HU">
              <a:solidFill>
                <a:prstClr val="white"/>
              </a:solidFill>
              <a:latin typeface="Tahoma" charset="0"/>
              <a:ea typeface="+mn-ea"/>
              <a:cs typeface="+mn-cs"/>
            </a:endParaRPr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2133600" y="4882405"/>
            <a:ext cx="3276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+mn-cs"/>
              </a:rPr>
              <a:t>21.2 </a:t>
            </a:r>
            <a:r>
              <a:rPr lang="en-US" sz="1600" b="1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±</a:t>
            </a: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 0.86</a:t>
            </a: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+mn-cs"/>
              </a:rPr>
              <a:t>%</a:t>
            </a: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6858000" y="4872880"/>
            <a:ext cx="3276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+mn-cs"/>
              </a:rPr>
              <a:t>28.2 </a:t>
            </a:r>
            <a:r>
              <a:rPr lang="en-US" sz="1600" b="1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±</a:t>
            </a: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 0.90</a:t>
            </a: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+mn-cs"/>
              </a:rPr>
              <a:t>%</a:t>
            </a: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4495800" y="6404818"/>
            <a:ext cx="3276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+mn-cs"/>
              </a:rPr>
              <a:t>24.6 </a:t>
            </a:r>
            <a:r>
              <a:rPr lang="en-US" sz="1600" b="1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±</a:t>
            </a: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 0.15</a:t>
            </a:r>
            <a:r>
              <a:rPr lang="hu-HU" sz="1600" b="1" dirty="0">
                <a:solidFill>
                  <a:srgbClr val="800000"/>
                </a:solidFill>
                <a:latin typeface="Arial" charset="0"/>
                <a:ea typeface="+mn-ea"/>
                <a:cs typeface="+mn-cs"/>
              </a:rPr>
              <a:t>%</a:t>
            </a:r>
          </a:p>
        </p:txBody>
      </p:sp>
      <p:pic>
        <p:nvPicPr>
          <p:cNvPr id="24" name="Picture 6" descr="DSC_44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1809000"/>
            <a:ext cx="2457090" cy="1620000"/>
          </a:xfrm>
          <a:prstGeom prst="rect">
            <a:avLst/>
          </a:prstGeom>
          <a:noFill/>
          <a:ln w="38100">
            <a:solidFill>
              <a:srgbClr val="99CC00"/>
            </a:solidFill>
            <a:miter lim="800000"/>
            <a:headEnd/>
            <a:tailEnd/>
          </a:ln>
        </p:spPr>
      </p:pic>
      <p:sp>
        <p:nvSpPr>
          <p:cNvPr id="25" name="Text Box 20"/>
          <p:cNvSpPr txBox="1">
            <a:spLocks noChangeArrowheads="1"/>
          </p:cNvSpPr>
          <p:nvPr/>
        </p:nvSpPr>
        <p:spPr bwMode="auto">
          <a:xfrm>
            <a:off x="6858000" y="3729880"/>
            <a:ext cx="3240000" cy="1066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srgbClr val="FF0000"/>
                </a:solidFill>
                <a:latin typeface="Arial" charset="0"/>
                <a:ea typeface="+mn-ea"/>
                <a:cs typeface="+mn-cs"/>
              </a:rPr>
              <a:t>Magas sárgája arányú tojások</a:t>
            </a:r>
          </a:p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(10%)</a:t>
            </a:r>
          </a:p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n=350</a:t>
            </a:r>
          </a:p>
        </p:txBody>
      </p:sp>
      <p:sp>
        <p:nvSpPr>
          <p:cNvPr id="26" name="Text Box 21"/>
          <p:cNvSpPr txBox="1">
            <a:spLocks noChangeArrowheads="1"/>
          </p:cNvSpPr>
          <p:nvPr/>
        </p:nvSpPr>
        <p:spPr bwMode="auto">
          <a:xfrm>
            <a:off x="4495800" y="5253881"/>
            <a:ext cx="3240000" cy="1077218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srgbClr val="008000"/>
                </a:solidFill>
                <a:latin typeface="Arial" charset="0"/>
                <a:ea typeface="+mn-ea"/>
                <a:cs typeface="+mn-cs"/>
              </a:rPr>
              <a:t>Átlagos sárgája arányú tojások</a:t>
            </a:r>
          </a:p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(10%)</a:t>
            </a:r>
          </a:p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dirty="0">
                <a:solidFill>
                  <a:prstClr val="black"/>
                </a:solidFill>
                <a:latin typeface="Arial" charset="0"/>
                <a:ea typeface="+mn-ea"/>
                <a:cs typeface="+mn-cs"/>
              </a:rPr>
              <a:t>n=350</a:t>
            </a:r>
          </a:p>
        </p:txBody>
      </p:sp>
      <p:sp>
        <p:nvSpPr>
          <p:cNvPr id="27" name="Text Box 22"/>
          <p:cNvSpPr txBox="1">
            <a:spLocks noChangeArrowheads="1"/>
          </p:cNvSpPr>
          <p:nvPr/>
        </p:nvSpPr>
        <p:spPr bwMode="auto">
          <a:xfrm>
            <a:off x="4267200" y="2732410"/>
            <a:ext cx="37449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sz="1600" b="1" dirty="0">
                <a:latin typeface="Arial" charset="0"/>
                <a:ea typeface="+mn-ea"/>
                <a:cs typeface="+mn-cs"/>
              </a:rPr>
              <a:t>(24 hetes TETRA-H)</a:t>
            </a:r>
          </a:p>
        </p:txBody>
      </p:sp>
      <p:grpSp>
        <p:nvGrpSpPr>
          <p:cNvPr id="28" name="Csoportba foglalás 2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8" grpId="0" animBg="1"/>
      <p:bldP spid="19" grpId="0" animBg="1"/>
      <p:bldP spid="20" grpId="0" animBg="1"/>
      <p:bldP spid="21" grpId="0"/>
      <p:bldP spid="25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4" name="Text Box 6"/>
          <p:cNvSpPr txBox="1">
            <a:spLocks noChangeArrowheads="1"/>
          </p:cNvSpPr>
          <p:nvPr/>
        </p:nvSpPr>
        <p:spPr bwMode="auto">
          <a:xfrm>
            <a:off x="407368" y="2019189"/>
            <a:ext cx="59766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+mn-cs"/>
              </a:rPr>
              <a:t>- Csoportonként 350 tojás keltetése</a:t>
            </a:r>
            <a:r>
              <a:rPr lang="en-US" dirty="0">
                <a:latin typeface="Arial" charset="0"/>
                <a:ea typeface="+mn-ea"/>
                <a:cs typeface="+mn-cs"/>
              </a:rPr>
              <a:t> -&gt; </a:t>
            </a:r>
            <a:r>
              <a:rPr lang="en-US" dirty="0" err="1">
                <a:latin typeface="Arial" charset="0"/>
                <a:ea typeface="+mn-ea"/>
                <a:cs typeface="+mn-cs"/>
              </a:rPr>
              <a:t>pedigré</a:t>
            </a:r>
            <a:r>
              <a:rPr lang="en-US" dirty="0">
                <a:latin typeface="Arial" charset="0"/>
                <a:ea typeface="+mn-ea"/>
                <a:cs typeface="+mn-cs"/>
              </a:rPr>
              <a:t> </a:t>
            </a:r>
            <a:r>
              <a:rPr lang="en-US" dirty="0" err="1">
                <a:latin typeface="Arial" charset="0"/>
                <a:ea typeface="+mn-ea"/>
                <a:cs typeface="+mn-cs"/>
              </a:rPr>
              <a:t>keltetés</a:t>
            </a:r>
            <a:endParaRPr lang="hu-HU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519177" name="Text Box 9"/>
          <p:cNvSpPr txBox="1">
            <a:spLocks noChangeArrowheads="1"/>
          </p:cNvSpPr>
          <p:nvPr/>
        </p:nvSpPr>
        <p:spPr bwMode="auto">
          <a:xfrm>
            <a:off x="407368" y="2814074"/>
            <a:ext cx="8458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6213" indent="-176213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+mn-cs"/>
              </a:rPr>
              <a:t>- Kelési súly feljegyzése</a:t>
            </a:r>
          </a:p>
        </p:txBody>
      </p:sp>
      <p:pic>
        <p:nvPicPr>
          <p:cNvPr id="519180" name="Picture 12" descr="IMG_03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43408" y="1794364"/>
            <a:ext cx="1767392" cy="1326050"/>
          </a:xfrm>
          <a:prstGeom prst="rect">
            <a:avLst/>
          </a:prstGeom>
          <a:noFill/>
          <a:ln w="28575">
            <a:solidFill>
              <a:srgbClr val="A50021"/>
            </a:solidFill>
          </a:ln>
        </p:spPr>
      </p:pic>
      <p:sp>
        <p:nvSpPr>
          <p:cNvPr id="519181" name="Text Box 13"/>
          <p:cNvSpPr txBox="1">
            <a:spLocks noChangeArrowheads="1"/>
          </p:cNvSpPr>
          <p:nvPr/>
        </p:nvSpPr>
        <p:spPr bwMode="auto">
          <a:xfrm>
            <a:off x="407368" y="3769192"/>
            <a:ext cx="845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6213" indent="-176213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+mn-cs"/>
              </a:rPr>
              <a:t>- Csoportonként 12 naposcsibe teljestest </a:t>
            </a:r>
            <a:r>
              <a:rPr lang="en-US" dirty="0" err="1">
                <a:latin typeface="Arial" charset="0"/>
                <a:ea typeface="+mn-ea"/>
                <a:cs typeface="+mn-cs"/>
              </a:rPr>
              <a:t>kémiai</a:t>
            </a:r>
            <a:r>
              <a:rPr lang="en-US" dirty="0">
                <a:latin typeface="Arial" charset="0"/>
                <a:ea typeface="+mn-ea"/>
                <a:cs typeface="+mn-cs"/>
              </a:rPr>
              <a:t> </a:t>
            </a:r>
            <a:r>
              <a:rPr lang="hu-HU" dirty="0">
                <a:latin typeface="Arial" charset="0"/>
                <a:ea typeface="+mn-ea"/>
                <a:cs typeface="+mn-cs"/>
              </a:rPr>
              <a:t>analízise</a:t>
            </a:r>
          </a:p>
        </p:txBody>
      </p:sp>
      <p:pic>
        <p:nvPicPr>
          <p:cNvPr id="519182" name="Picture 14" descr="IMG_030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728" y="2576511"/>
            <a:ext cx="1368000" cy="1026391"/>
          </a:xfrm>
          <a:prstGeom prst="rect">
            <a:avLst/>
          </a:prstGeom>
          <a:noFill/>
          <a:ln w="28575">
            <a:solidFill>
              <a:srgbClr val="A50021"/>
            </a:solidFill>
          </a:ln>
        </p:spPr>
      </p:pic>
      <p:pic>
        <p:nvPicPr>
          <p:cNvPr id="519183" name="Picture 15" descr="IMG_030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48636" y="3212628"/>
            <a:ext cx="2031581" cy="1524266"/>
          </a:xfrm>
          <a:prstGeom prst="rect">
            <a:avLst/>
          </a:prstGeom>
          <a:noFill/>
          <a:ln w="28575">
            <a:solidFill>
              <a:srgbClr val="A50021"/>
            </a:solidFill>
          </a:ln>
        </p:spPr>
      </p:pic>
      <p:pic>
        <p:nvPicPr>
          <p:cNvPr id="623618" name="Picture 2" descr="http://t1.gstatic.com/images?q=tbn:ANd9GcS9s2yvMGgNeftUasCXnWZ9-sF6jLANNgx_RERKtFXazBq8cj3ZlQ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48636" y="1787226"/>
            <a:ext cx="1485530" cy="13114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</p:pic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368475" y="5307020"/>
            <a:ext cx="64770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9388" indent="-179388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+mn-cs"/>
              </a:rPr>
              <a:t>- A fennmaradó madarak nevelése 11 hetes életkorig</a:t>
            </a:r>
            <a:r>
              <a:rPr lang="en-US" dirty="0">
                <a:latin typeface="Arial" charset="0"/>
                <a:ea typeface="+mn-ea"/>
                <a:cs typeface="+mn-cs"/>
              </a:rPr>
              <a:t> -&gt; c</a:t>
            </a:r>
            <a:r>
              <a:rPr lang="hu-HU" dirty="0" err="1">
                <a:latin typeface="Arial" charset="0"/>
                <a:ea typeface="+mn-ea"/>
                <a:cs typeface="+mn-cs"/>
              </a:rPr>
              <a:t>soportonként</a:t>
            </a:r>
            <a:r>
              <a:rPr lang="hu-HU" dirty="0">
                <a:latin typeface="Arial" charset="0"/>
                <a:ea typeface="+mn-ea"/>
                <a:cs typeface="+mn-cs"/>
              </a:rPr>
              <a:t> és ivaronként 15 madár CT vizsgálata hetente, 5 és 11 hetes életkor között</a:t>
            </a:r>
          </a:p>
        </p:txBody>
      </p:sp>
      <p:pic>
        <p:nvPicPr>
          <p:cNvPr id="4" name="Picture 11" descr="Csikek a CT-n">
            <a:extLst>
              <a:ext uri="{FF2B5EF4-FFF2-40B4-BE49-F238E27FC236}">
                <a16:creationId xmlns:a16="http://schemas.microsoft.com/office/drawing/2014/main" xmlns="" id="{229F6D63-4008-0E25-05A7-33A550346A1F}"/>
              </a:ext>
            </a:extLst>
          </p:cNvPr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44000" y="5082382"/>
            <a:ext cx="2010776" cy="17756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</p:pic>
      <p:pic>
        <p:nvPicPr>
          <p:cNvPr id="5" name="Picture 13" descr="LL_female_2011">
            <a:extLst>
              <a:ext uri="{FF2B5EF4-FFF2-40B4-BE49-F238E27FC236}">
                <a16:creationId xmlns:a16="http://schemas.microsoft.com/office/drawing/2014/main" xmlns="" id="{477BBDA4-1E13-3EB8-9BF5-227994F4E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48636" y="4964700"/>
            <a:ext cx="1900452" cy="17756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xmlns="" id="{AAB20690-3DD0-FE15-ADE1-8E84AF7D5A6D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16" name="Csoportba foglalás 15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9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2000"/>
                                        <p:tgtEl>
                                          <p:spTgt spid="623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2000"/>
                                        <p:tgtEl>
                                          <p:spTgt spid="519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19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2000"/>
                                        <p:tgtEl>
                                          <p:spTgt spid="519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19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2000"/>
                                        <p:tgtEl>
                                          <p:spTgt spid="519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4" grpId="0"/>
      <p:bldP spid="519177" grpId="0"/>
      <p:bldP spid="519181" grpId="0"/>
      <p:bldP spid="3" grpId="0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363031"/>
              </p:ext>
            </p:extLst>
          </p:nvPr>
        </p:nvGraphicFramePr>
        <p:xfrm>
          <a:off x="3048000" y="1714500"/>
          <a:ext cx="6970712" cy="4468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524000" y="6374656"/>
            <a:ext cx="9144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Arial" charset="0"/>
              </a:rPr>
              <a:t>Eltérő sárgája arányú tojásokból kelt </a:t>
            </a:r>
            <a:r>
              <a:rPr lang="hu-HU" dirty="0">
                <a:solidFill>
                  <a:srgbClr val="C00000"/>
                </a:solidFill>
                <a:latin typeface="Arial" charset="0"/>
                <a:ea typeface="+mn-ea"/>
                <a:cs typeface="Arial" charset="0"/>
              </a:rPr>
              <a:t>csibék kelési súlyá</a:t>
            </a:r>
            <a:r>
              <a:rPr lang="hu-HU" dirty="0">
                <a:latin typeface="Arial" charset="0"/>
                <a:ea typeface="+mn-ea"/>
                <a:cs typeface="Arial" charset="0"/>
              </a:rPr>
              <a:t>nak alakulása</a:t>
            </a:r>
            <a:endParaRPr lang="en-US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88BC9120-A749-2081-FE9B-6803B0FD9D5B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4" grpId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524000" y="6372036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Arial" charset="0"/>
              </a:rPr>
              <a:t>Eltérő sárgája arányú tojásokból kelt csibék </a:t>
            </a:r>
            <a:r>
              <a:rPr lang="hu-HU" dirty="0">
                <a:solidFill>
                  <a:srgbClr val="C00000"/>
                </a:solidFill>
                <a:latin typeface="Arial" charset="0"/>
                <a:ea typeface="+mn-ea"/>
                <a:cs typeface="Arial" charset="0"/>
              </a:rPr>
              <a:t>szervezeti fehérjetartalmá</a:t>
            </a:r>
            <a:r>
              <a:rPr lang="hu-HU" dirty="0">
                <a:latin typeface="Arial" charset="0"/>
                <a:ea typeface="+mn-ea"/>
                <a:cs typeface="Arial" charset="0"/>
              </a:rPr>
              <a:t>nak alakulása</a:t>
            </a:r>
            <a:endParaRPr lang="en-US" dirty="0">
              <a:latin typeface="Arial" charset="0"/>
              <a:ea typeface="+mn-ea"/>
              <a:cs typeface="Arial" charset="0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638695"/>
              </p:ext>
            </p:extLst>
          </p:nvPr>
        </p:nvGraphicFramePr>
        <p:xfrm>
          <a:off x="3048000" y="1714500"/>
          <a:ext cx="6970712" cy="4468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6344AB36-CC22-87B6-72EE-0A3C13D344B5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6" grpId="0">
        <p:bldAsOne/>
      </p:bldGraphic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524000" y="6372036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Arial" charset="0"/>
              </a:rPr>
              <a:t>Eltérő sárgája arányú tojásokból kelt csibék </a:t>
            </a:r>
            <a:r>
              <a:rPr lang="hu-HU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szervezeti zsírtartalmá</a:t>
            </a:r>
            <a:r>
              <a:rPr lang="hu-HU" dirty="0">
                <a:latin typeface="Arial" charset="0"/>
                <a:ea typeface="+mn-ea"/>
                <a:cs typeface="Arial" charset="0"/>
              </a:rPr>
              <a:t>nak alakulása</a:t>
            </a:r>
            <a:endParaRPr lang="en-US" dirty="0">
              <a:latin typeface="Arial" charset="0"/>
              <a:ea typeface="+mn-ea"/>
              <a:cs typeface="Arial" charset="0"/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561255"/>
              </p:ext>
            </p:extLst>
          </p:nvPr>
        </p:nvGraphicFramePr>
        <p:xfrm>
          <a:off x="3048000" y="1714500"/>
          <a:ext cx="6970712" cy="4468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11784E0E-7BEF-CA3F-1C28-D91CFB78B70D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7" grpId="0">
        <p:bldAsOne/>
      </p:bldGraphic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524000" y="6372036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Arial" charset="0"/>
              </a:rPr>
              <a:t>Eltérő sárgája arányú tojásokból kelt csibék 11 hetes kori </a:t>
            </a:r>
            <a:r>
              <a:rPr lang="hu-HU" dirty="0">
                <a:solidFill>
                  <a:srgbClr val="800000"/>
                </a:solidFill>
                <a:latin typeface="Arial" charset="0"/>
                <a:ea typeface="+mn-ea"/>
                <a:cs typeface="Arial" charset="0"/>
              </a:rPr>
              <a:t>élősúly</a:t>
            </a:r>
            <a:r>
              <a:rPr lang="hu-HU" dirty="0">
                <a:latin typeface="Arial" charset="0"/>
                <a:ea typeface="+mn-ea"/>
                <a:cs typeface="Arial" charset="0"/>
              </a:rPr>
              <a:t>ának alakulása</a:t>
            </a:r>
            <a:endParaRPr lang="en-US" dirty="0">
              <a:latin typeface="Arial" charset="0"/>
              <a:ea typeface="+mn-ea"/>
              <a:cs typeface="Arial" charset="0"/>
            </a:endParaRPr>
          </a:p>
        </p:txBody>
      </p:sp>
      <p:graphicFrame>
        <p:nvGraphicFramePr>
          <p:cNvPr id="6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0728155"/>
              </p:ext>
            </p:extLst>
          </p:nvPr>
        </p:nvGraphicFramePr>
        <p:xfrm>
          <a:off x="3048000" y="1714500"/>
          <a:ext cx="6969600" cy="446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FB35C14D-B9ED-785D-2BDD-C547E206BC72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12" name="Csoportba foglalás 11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6" grpId="0">
        <p:bldAsOne/>
      </p:bldGraphic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524000" y="6372036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  <a:buClrTx/>
              <a:buSzTx/>
              <a:defRPr/>
            </a:pPr>
            <a:r>
              <a:rPr lang="hu-HU" dirty="0">
                <a:latin typeface="Arial" charset="0"/>
                <a:ea typeface="+mn-ea"/>
                <a:cs typeface="Arial" charset="0"/>
              </a:rPr>
              <a:t>Eltérő sárgája arányú tojásokból kelt csibék </a:t>
            </a:r>
            <a:r>
              <a:rPr lang="hu-HU" dirty="0">
                <a:solidFill>
                  <a:srgbClr val="C00000"/>
                </a:solidFill>
                <a:latin typeface="Arial" charset="0"/>
                <a:ea typeface="+mn-ea"/>
                <a:cs typeface="Arial" charset="0"/>
              </a:rPr>
              <a:t>szervezeti zsírtartalmá</a:t>
            </a:r>
            <a:r>
              <a:rPr lang="hu-HU" dirty="0">
                <a:latin typeface="Arial" charset="0"/>
                <a:ea typeface="+mn-ea"/>
                <a:cs typeface="Arial" charset="0"/>
              </a:rPr>
              <a:t>nak változása</a:t>
            </a:r>
            <a:endParaRPr lang="en-US" dirty="0">
              <a:latin typeface="Arial" charset="0"/>
              <a:ea typeface="+mn-ea"/>
              <a:cs typeface="Arial" charset="0"/>
            </a:endParaRPr>
          </a:p>
        </p:txBody>
      </p:sp>
      <p:graphicFrame>
        <p:nvGraphicFramePr>
          <p:cNvPr id="7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6207425"/>
              </p:ext>
            </p:extLst>
          </p:nvPr>
        </p:nvGraphicFramePr>
        <p:xfrm>
          <a:off x="3048000" y="1714500"/>
          <a:ext cx="6969600" cy="446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F79E025C-6DE8-8F98-E951-63F7EB4EA83F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866800"/>
            <a:ext cx="82296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defTabSz="914400" fontAlgn="auto">
              <a:spcAft>
                <a:spcPts val="0"/>
              </a:spcAft>
              <a:buClrTx/>
              <a:buSzTx/>
              <a:defRPr/>
            </a:pPr>
            <a:r>
              <a:rPr lang="hu-HU" sz="2400" dirty="0">
                <a:solidFill>
                  <a:srgbClr val="C00000"/>
                </a:solidFill>
              </a:rPr>
              <a:t>A tojássárgája arányának hatása a csibék kelési súlyára, növekedésére és testösszetétel változására</a:t>
            </a:r>
            <a:endParaRPr lang="en-US" sz="2400" spc="-100" dirty="0">
              <a:ln w="3200">
                <a:solidFill>
                  <a:srgbClr val="444D26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srgbClr val="C00000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latin typeface="Constantia"/>
            </a:endParaRPr>
          </a:p>
        </p:txBody>
      </p:sp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7" grpId="0">
        <p:bldAsOne/>
      </p:bldGraphic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631504" y="1493369"/>
            <a:ext cx="8534400" cy="792163"/>
          </a:xfr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hu-HU" sz="4400" dirty="0">
                <a:solidFill>
                  <a:srgbClr val="C00000"/>
                </a:solidFill>
              </a:rPr>
              <a:t>A </a:t>
            </a:r>
            <a:r>
              <a:rPr lang="en-US" sz="4400" dirty="0" err="1">
                <a:solidFill>
                  <a:srgbClr val="C00000"/>
                </a:solidFill>
              </a:rPr>
              <a:t>csontok</a:t>
            </a:r>
            <a:r>
              <a:rPr lang="en-US" sz="4400" dirty="0">
                <a:solidFill>
                  <a:srgbClr val="C00000"/>
                </a:solidFill>
              </a:rPr>
              <a:t> </a:t>
            </a:r>
            <a:r>
              <a:rPr lang="en-US" sz="4400" dirty="0" err="1">
                <a:solidFill>
                  <a:srgbClr val="C00000"/>
                </a:solidFill>
              </a:rPr>
              <a:t>vizsgálata</a:t>
            </a:r>
            <a:r>
              <a:rPr lang="hu-HU" sz="4400" dirty="0">
                <a:solidFill>
                  <a:srgbClr val="C00000"/>
                </a:solidFill>
              </a:rPr>
              <a:t> CT-vel</a:t>
            </a:r>
            <a:endParaRPr lang="en-US" sz="4400" dirty="0">
              <a:solidFill>
                <a:srgbClr val="C00000"/>
              </a:solidFill>
            </a:endParaRPr>
          </a:p>
        </p:txBody>
      </p:sp>
      <p:pic>
        <p:nvPicPr>
          <p:cNvPr id="5" name="forgo_csirke0000-0180">
            <a:hlinkClick r:id="" action="ppaction://media"/>
            <a:extLst>
              <a:ext uri="{FF2B5EF4-FFF2-40B4-BE49-F238E27FC236}">
                <a16:creationId xmlns:a16="http://schemas.microsoft.com/office/drawing/2014/main" xmlns="" id="{B7D1E79B-D27F-87AF-CA57-AC9E7793C3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3672" y="2996952"/>
            <a:ext cx="5478743" cy="3081793"/>
          </a:xfrm>
          <a:prstGeom prst="rect">
            <a:avLst/>
          </a:prstGeom>
        </p:spPr>
      </p:pic>
      <p:grpSp>
        <p:nvGrpSpPr>
          <p:cNvPr id="10" name="Csoportba foglalás 9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698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5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52736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human_qct.png"/>
          <p:cNvPicPr>
            <a:picLocks noChangeAspect="1"/>
          </p:cNvPicPr>
          <p:nvPr/>
        </p:nvPicPr>
        <p:blipFill>
          <a:blip r:embed="rId2" cstate="print"/>
          <a:srcRect l="47637" t="7893" r="12201" b="16043"/>
          <a:stretch>
            <a:fillRect/>
          </a:stretch>
        </p:blipFill>
        <p:spPr>
          <a:xfrm>
            <a:off x="3287688" y="345364"/>
            <a:ext cx="5616624" cy="6167273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7184868" y="6550224"/>
            <a:ext cx="3483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>
                <a:solidFill>
                  <a:srgbClr val="002060"/>
                </a:solidFill>
              </a:rPr>
              <a:t>Link et </a:t>
            </a:r>
            <a:r>
              <a:rPr lang="hu-HU" sz="1400" dirty="0" err="1">
                <a:solidFill>
                  <a:srgbClr val="002060"/>
                </a:solidFill>
              </a:rPr>
              <a:t>al</a:t>
            </a:r>
            <a:r>
              <a:rPr lang="hu-HU" sz="1400" dirty="0">
                <a:solidFill>
                  <a:srgbClr val="002060"/>
                </a:solidFill>
              </a:rPr>
              <a:t>., </a:t>
            </a:r>
            <a:r>
              <a:rPr lang="hu-HU" sz="1400" dirty="0" err="1">
                <a:solidFill>
                  <a:srgbClr val="002060"/>
                </a:solidFill>
              </a:rPr>
              <a:t>Radiology</a:t>
            </a:r>
            <a:r>
              <a:rPr lang="hu-HU" sz="1400" dirty="0">
                <a:solidFill>
                  <a:srgbClr val="002060"/>
                </a:solidFill>
              </a:rPr>
              <a:t> 2004., 231:805-811.</a:t>
            </a:r>
          </a:p>
        </p:txBody>
      </p:sp>
      <p:grpSp>
        <p:nvGrpSpPr>
          <p:cNvPr id="6" name="Csoportba foglalás 5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Kép 2" descr="Hounsfield.jpg"/>
          <p:cNvPicPr>
            <a:picLocks noChangeAspect="1"/>
          </p:cNvPicPr>
          <p:nvPr/>
        </p:nvPicPr>
        <p:blipFill>
          <a:blip r:embed="rId2" cstate="print"/>
          <a:srcRect t="8824"/>
          <a:stretch>
            <a:fillRect/>
          </a:stretch>
        </p:blipFill>
        <p:spPr bwMode="auto">
          <a:xfrm>
            <a:off x="1524001" y="1916832"/>
            <a:ext cx="9167813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Szövegdoboz 3"/>
          <p:cNvSpPr txBox="1">
            <a:spLocks noChangeArrowheads="1"/>
          </p:cNvSpPr>
          <p:nvPr/>
        </p:nvSpPr>
        <p:spPr bwMode="auto">
          <a:xfrm>
            <a:off x="5087938" y="6236421"/>
            <a:ext cx="25699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</a:rPr>
              <a:t>Hounsfield</a:t>
            </a:r>
            <a:r>
              <a:rPr lang="en-US" b="1" dirty="0">
                <a:solidFill>
                  <a:schemeClr val="tx1"/>
                </a:solidFill>
              </a:rPr>
              <a:t> (HU)</a:t>
            </a:r>
            <a:r>
              <a:rPr lang="hu-HU" b="1" dirty="0">
                <a:solidFill>
                  <a:schemeClr val="tx1"/>
                </a:solidFill>
              </a:rPr>
              <a:t> skála</a:t>
            </a:r>
          </a:p>
        </p:txBody>
      </p:sp>
      <p:sp>
        <p:nvSpPr>
          <p:cNvPr id="15364" name="Szövegdoboz 4"/>
          <p:cNvSpPr txBox="1">
            <a:spLocks noChangeArrowheads="1"/>
          </p:cNvSpPr>
          <p:nvPr/>
        </p:nvSpPr>
        <p:spPr bwMode="auto">
          <a:xfrm>
            <a:off x="5303839" y="2780432"/>
            <a:ext cx="479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>
                <a:solidFill>
                  <a:schemeClr val="tx1"/>
                </a:solidFill>
              </a:rPr>
              <a:t>víz</a:t>
            </a:r>
          </a:p>
        </p:txBody>
      </p:sp>
      <p:cxnSp>
        <p:nvCxnSpPr>
          <p:cNvPr id="15365" name="Egyenes összekötő nyíllal 6"/>
          <p:cNvCxnSpPr>
            <a:cxnSpLocks noChangeShapeType="1"/>
            <a:stCxn id="15364" idx="2"/>
          </p:cNvCxnSpPr>
          <p:nvPr/>
        </p:nvCxnSpPr>
        <p:spPr bwMode="auto">
          <a:xfrm>
            <a:off x="5543550" y="3150320"/>
            <a:ext cx="407988" cy="23669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9EB0D492-45B1-FAF1-5139-10022CC79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9851" t="821" r="4851"/>
          <a:stretch>
            <a:fillRect/>
          </a:stretch>
        </p:blipFill>
        <p:spPr bwMode="auto">
          <a:xfrm>
            <a:off x="7372799" y="1124744"/>
            <a:ext cx="3558726" cy="2769742"/>
          </a:xfrm>
          <a:prstGeom prst="rect">
            <a:avLst/>
          </a:prstGeom>
          <a:noFill/>
          <a:ln w="38160">
            <a:solidFill>
              <a:srgbClr val="99CC00"/>
            </a:solidFill>
            <a:miter lim="800000"/>
            <a:headEnd/>
            <a:tailEnd/>
          </a:ln>
        </p:spPr>
      </p:pic>
      <p:sp>
        <p:nvSpPr>
          <p:cNvPr id="3" name="Szövegdoboz 3">
            <a:extLst>
              <a:ext uri="{FF2B5EF4-FFF2-40B4-BE49-F238E27FC236}">
                <a16:creationId xmlns:a16="http://schemas.microsoft.com/office/drawing/2014/main" xmlns="" id="{59D4866D-C104-862C-F783-7D421A2EC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833" y="1529834"/>
            <a:ext cx="4644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800000"/>
                </a:solidFill>
              </a:rPr>
              <a:t>Zsírindex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800000"/>
                </a:solidFill>
              </a:rPr>
              <a:t>=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accent6"/>
                </a:solidFill>
              </a:rPr>
              <a:t>zsír</a:t>
            </a:r>
            <a:r>
              <a:rPr lang="en-US" b="1" dirty="0">
                <a:solidFill>
                  <a:schemeClr val="accent6"/>
                </a:solidFill>
              </a:rPr>
              <a:t> HU / (</a:t>
            </a:r>
            <a:r>
              <a:rPr lang="en-US" b="1" dirty="0" err="1">
                <a:solidFill>
                  <a:schemeClr val="accent6"/>
                </a:solidFill>
              </a:rPr>
              <a:t>zsír</a:t>
            </a:r>
            <a:r>
              <a:rPr lang="en-US" b="1" dirty="0">
                <a:solidFill>
                  <a:schemeClr val="accent6"/>
                </a:solidFill>
              </a:rPr>
              <a:t> HU + </a:t>
            </a:r>
            <a:r>
              <a:rPr lang="en-US" b="1" dirty="0" err="1">
                <a:solidFill>
                  <a:schemeClr val="accent6"/>
                </a:solidFill>
              </a:rPr>
              <a:t>izom</a:t>
            </a:r>
            <a:r>
              <a:rPr lang="en-US" b="1" dirty="0">
                <a:solidFill>
                  <a:schemeClr val="accent6"/>
                </a:solidFill>
              </a:rPr>
              <a:t> HU)</a:t>
            </a:r>
            <a:endParaRPr lang="hu-HU" b="1" dirty="0">
              <a:solidFill>
                <a:schemeClr val="accent6"/>
              </a:solidFill>
            </a:endParaRPr>
          </a:p>
        </p:txBody>
      </p:sp>
      <p:grpSp>
        <p:nvGrpSpPr>
          <p:cNvPr id="15" name="Csoportba foglalás 14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575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xmlns="" id="{65B09B37-0BBF-4EF5-A2E0-3C1F3CFB1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525" y="1157288"/>
            <a:ext cx="4552950" cy="4543425"/>
          </a:xfrm>
          <a:prstGeom prst="rect">
            <a:avLst/>
          </a:prstGeom>
        </p:spPr>
      </p:pic>
      <p:sp>
        <p:nvSpPr>
          <p:cNvPr id="4" name="Nyíl: jobbra mutató 3">
            <a:extLst>
              <a:ext uri="{FF2B5EF4-FFF2-40B4-BE49-F238E27FC236}">
                <a16:creationId xmlns:a16="http://schemas.microsoft.com/office/drawing/2014/main" xmlns="" id="{DF38193D-E3B8-4D46-A314-46F92701FCF0}"/>
              </a:ext>
            </a:extLst>
          </p:cNvPr>
          <p:cNvSpPr/>
          <p:nvPr/>
        </p:nvSpPr>
        <p:spPr bwMode="auto">
          <a:xfrm>
            <a:off x="3126590" y="4615897"/>
            <a:ext cx="1889290" cy="36004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Nyíl: jobbra mutató 4">
            <a:extLst>
              <a:ext uri="{FF2B5EF4-FFF2-40B4-BE49-F238E27FC236}">
                <a16:creationId xmlns:a16="http://schemas.microsoft.com/office/drawing/2014/main" xmlns="" id="{B88B6878-BBFA-4F95-96C8-545DC03238F1}"/>
              </a:ext>
            </a:extLst>
          </p:cNvPr>
          <p:cNvSpPr/>
          <p:nvPr/>
        </p:nvSpPr>
        <p:spPr bwMode="auto">
          <a:xfrm rot="10800000">
            <a:off x="7032104" y="4615897"/>
            <a:ext cx="1889289" cy="36004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xmlns="" id="{FCAB1AAD-13ED-4367-B186-D629D2B04F6D}"/>
              </a:ext>
            </a:extLst>
          </p:cNvPr>
          <p:cNvSpPr txBox="1"/>
          <p:nvPr/>
        </p:nvSpPr>
        <p:spPr>
          <a:xfrm>
            <a:off x="1775520" y="461589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0 mg/cm</a:t>
            </a:r>
            <a:r>
              <a:rPr lang="en-US" b="1" baseline="30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xmlns="" id="{46ED5C64-95B3-4300-9144-FC4A071C3CAB}"/>
              </a:ext>
            </a:extLst>
          </p:cNvPr>
          <p:cNvSpPr txBox="1"/>
          <p:nvPr/>
        </p:nvSpPr>
        <p:spPr>
          <a:xfrm>
            <a:off x="9139637" y="4615897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200 mg/cm</a:t>
            </a:r>
            <a:r>
              <a:rPr lang="en-US" b="1" baseline="30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xmlns="" id="{F164CF62-AFA1-4D92-9244-95A68A770F53}"/>
              </a:ext>
            </a:extLst>
          </p:cNvPr>
          <p:cNvSpPr/>
          <p:nvPr/>
        </p:nvSpPr>
        <p:spPr>
          <a:xfrm>
            <a:off x="5720063" y="2888508"/>
            <a:ext cx="607859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?</a:t>
            </a:r>
            <a:endParaRPr lang="hu-HU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xmlns="" id="{3B1EECB9-71B4-4AED-B813-065F00EB8DC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27848" y="2276872"/>
            <a:ext cx="936104" cy="72008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xmlns="" id="{9125F257-78B6-4A88-AB15-3A68F2A695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458898" y="2332673"/>
            <a:ext cx="1005255" cy="675437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xmlns="" id="{09508136-C53E-4886-A9D9-C84C43621F75}"/>
              </a:ext>
            </a:extLst>
          </p:cNvPr>
          <p:cNvCxnSpPr>
            <a:cxnSpLocks/>
          </p:cNvCxnSpPr>
          <p:nvPr/>
        </p:nvCxnSpPr>
        <p:spPr bwMode="auto">
          <a:xfrm flipV="1">
            <a:off x="6023992" y="2276872"/>
            <a:ext cx="0" cy="61163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0" name="Csoportba foglalás 19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409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nyer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333499"/>
            <a:ext cx="9144000" cy="619100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BMC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333499"/>
            <a:ext cx="9144000" cy="6191003"/>
          </a:xfrm>
          <a:prstGeom prst="rect">
            <a:avLst/>
          </a:prstGeom>
        </p:spPr>
      </p:pic>
      <p:pic>
        <p:nvPicPr>
          <p:cNvPr id="3" name="Kép 2" descr="scale.png"/>
          <p:cNvPicPr>
            <a:picLocks noChangeAspect="1"/>
          </p:cNvPicPr>
          <p:nvPr/>
        </p:nvPicPr>
        <p:blipFill>
          <a:blip r:embed="rId3" cstate="print"/>
          <a:srcRect l="35825" t="6535" r="24800" b="89390"/>
          <a:stretch>
            <a:fillRect/>
          </a:stretch>
        </p:blipFill>
        <p:spPr>
          <a:xfrm>
            <a:off x="2399600" y="0"/>
            <a:ext cx="6744400" cy="404664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2279577" y="332656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002060"/>
                </a:solidFill>
              </a:rPr>
              <a:t>0 mg/cm</a:t>
            </a:r>
            <a:r>
              <a:rPr lang="hu-HU" baseline="3000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8" name="Szövegdoboz 7"/>
          <p:cNvSpPr txBox="1"/>
          <p:nvPr/>
        </p:nvSpPr>
        <p:spPr>
          <a:xfrm>
            <a:off x="8472264" y="332656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002060"/>
                </a:solidFill>
              </a:rPr>
              <a:t>1300 mg/cm</a:t>
            </a:r>
            <a:r>
              <a:rPr lang="hu-HU" baseline="30000" dirty="0">
                <a:solidFill>
                  <a:srgbClr val="002060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BMC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333499"/>
            <a:ext cx="9144000" cy="6191003"/>
          </a:xfrm>
          <a:prstGeom prst="rect">
            <a:avLst/>
          </a:prstGeom>
        </p:spPr>
      </p:pic>
      <p:pic>
        <p:nvPicPr>
          <p:cNvPr id="3" name="Kép 2" descr="scale.png"/>
          <p:cNvPicPr>
            <a:picLocks noChangeAspect="1"/>
          </p:cNvPicPr>
          <p:nvPr/>
        </p:nvPicPr>
        <p:blipFill>
          <a:blip r:embed="rId3" cstate="print"/>
          <a:srcRect l="35825" t="6535" r="24800" b="89390"/>
          <a:stretch>
            <a:fillRect/>
          </a:stretch>
        </p:blipFill>
        <p:spPr>
          <a:xfrm>
            <a:off x="2399600" y="0"/>
            <a:ext cx="6744400" cy="404664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2279577" y="332656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002060"/>
                </a:solidFill>
              </a:rPr>
              <a:t>0 mg/cm</a:t>
            </a:r>
            <a:r>
              <a:rPr lang="hu-HU" baseline="3000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8472264" y="332656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002060"/>
                </a:solidFill>
              </a:rPr>
              <a:t>1300 mg/cm</a:t>
            </a:r>
            <a:r>
              <a:rPr lang="hu-HU" baseline="30000" dirty="0">
                <a:solidFill>
                  <a:srgbClr val="002060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376174" y="730324"/>
            <a:ext cx="504056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hu-HU" b="1" dirty="0">
                <a:solidFill>
                  <a:srgbClr val="800000"/>
                </a:solidFill>
              </a:rPr>
              <a:t>Eltérő foszfor tartalmú diétán tartott tojótyúkok (</a:t>
            </a:r>
            <a:r>
              <a:rPr lang="hu-HU" b="1" dirty="0" err="1">
                <a:solidFill>
                  <a:srgbClr val="800000"/>
                </a:solidFill>
              </a:rPr>
              <a:t>Hyline</a:t>
            </a:r>
            <a:r>
              <a:rPr lang="hu-HU" b="1" dirty="0">
                <a:solidFill>
                  <a:srgbClr val="800000"/>
                </a:solidFill>
              </a:rPr>
              <a:t> Brown) csontjainak vizsgálata  komputer </a:t>
            </a:r>
            <a:r>
              <a:rPr lang="hu-HU" b="1" dirty="0" err="1">
                <a:solidFill>
                  <a:srgbClr val="800000"/>
                </a:solidFill>
              </a:rPr>
              <a:t>tomográffal</a:t>
            </a:r>
            <a:endParaRPr lang="hu-HU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919536" y="1700808"/>
            <a:ext cx="8208912" cy="11521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46800" rIns="0" bIns="46800"/>
          <a:lstStyle/>
          <a:p>
            <a:pPr marL="285750" indent="-285750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  <a:latin typeface="Eurostile" pitchFamily="32" charset="0"/>
              </a:rPr>
              <a:t>Elhelyezés ketrecekben </a:t>
            </a: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  <a:latin typeface="Eurostile" pitchFamily="32" charset="0"/>
              </a:rPr>
              <a:t>Takarmány- és ivóvíz felvétel – ad. libitum</a:t>
            </a: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</a:rPr>
              <a:t>Kezelés:</a:t>
            </a: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dirty="0">
              <a:solidFill>
                <a:srgbClr val="002060"/>
              </a:solidFill>
              <a:latin typeface="Eurostile" pitchFamily="32" charset="0"/>
            </a:endParaRP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dirty="0">
              <a:solidFill>
                <a:srgbClr val="002060"/>
              </a:solidFill>
              <a:latin typeface="Eurostile" pitchFamily="32" charset="0"/>
            </a:endParaRPr>
          </a:p>
        </p:txBody>
      </p:sp>
      <p:pic>
        <p:nvPicPr>
          <p:cNvPr id="7" name="Kép 6" descr="hy_line.jpg"/>
          <p:cNvPicPr>
            <a:picLocks noChangeAspect="1"/>
          </p:cNvPicPr>
          <p:nvPr/>
        </p:nvPicPr>
        <p:blipFill>
          <a:blip r:embed="rId2" cstate="print"/>
          <a:srcRect l="12045" t="11543" r="8645" b="15993"/>
          <a:stretch>
            <a:fillRect/>
          </a:stretch>
        </p:blipFill>
        <p:spPr>
          <a:xfrm>
            <a:off x="7176120" y="404664"/>
            <a:ext cx="1862905" cy="2348880"/>
          </a:xfrm>
          <a:prstGeom prst="rect">
            <a:avLst/>
          </a:prstGeom>
          <a:ln cap="rnd">
            <a:solidFill>
              <a:srgbClr val="000000"/>
            </a:solidFill>
          </a:ln>
        </p:spPr>
      </p:pic>
      <p:graphicFrame>
        <p:nvGraphicFramePr>
          <p:cNvPr id="12" name="Táblázat 11"/>
          <p:cNvGraphicFramePr>
            <a:graphicFrameLocks noGrp="1"/>
          </p:cNvGraphicFramePr>
          <p:nvPr/>
        </p:nvGraphicFramePr>
        <p:xfrm>
          <a:off x="2711624" y="2924944"/>
          <a:ext cx="6768752" cy="1296144"/>
        </p:xfrm>
        <a:graphic>
          <a:graphicData uri="http://schemas.openxmlformats.org/drawingml/2006/table">
            <a:tbl>
              <a:tblPr/>
              <a:tblGrid>
                <a:gridCol w="27363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Takarmány foszfor ellátottsága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összes foszfor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nem fitin foszfor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kálcium</a:t>
                      </a:r>
                      <a:endParaRPr lang="hu-HU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ajánlás szerinti (megfelelő)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4,9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2,5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38,1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elégtelen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3,2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1,0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u-HU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38,1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703512" y="4409728"/>
            <a:ext cx="8568952" cy="24482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46800" rIns="0" bIns="46800"/>
          <a:lstStyle/>
          <a:p>
            <a:pPr marL="285750" indent="-285750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</a:rPr>
              <a:t>Vizsgált paraméterek:</a:t>
            </a: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</a:rPr>
              <a:t>mérések: súly, fajsúly</a:t>
            </a: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</a:rPr>
              <a:t>kémiai vizsgálat: </a:t>
            </a:r>
            <a:r>
              <a:rPr lang="hu-HU" dirty="0" err="1">
                <a:solidFill>
                  <a:srgbClr val="002060"/>
                </a:solidFill>
              </a:rPr>
              <a:t>Ca</a:t>
            </a:r>
            <a:r>
              <a:rPr lang="hu-HU" dirty="0">
                <a:solidFill>
                  <a:srgbClr val="002060"/>
                </a:solidFill>
              </a:rPr>
              <a:t>, P, hamu</a:t>
            </a: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</a:rPr>
              <a:t>törésteszt: </a:t>
            </a:r>
            <a:r>
              <a:rPr lang="hu-HU" dirty="0" err="1">
                <a:solidFill>
                  <a:srgbClr val="002060"/>
                </a:solidFill>
              </a:rPr>
              <a:t>max</a:t>
            </a:r>
            <a:r>
              <a:rPr lang="hu-HU" dirty="0">
                <a:solidFill>
                  <a:srgbClr val="002060"/>
                </a:solidFill>
              </a:rPr>
              <a:t>. törőerő</a:t>
            </a: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hu-HU" dirty="0">
                <a:solidFill>
                  <a:srgbClr val="002060"/>
                </a:solidFill>
              </a:rPr>
              <a:t>CT vizsgálat: becsült átlagos ásványianyag tartalom (BMD) </a:t>
            </a: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dirty="0">
              <a:solidFill>
                <a:srgbClr val="002060"/>
              </a:solidFill>
              <a:latin typeface="Eurostile" pitchFamily="32" charset="0"/>
            </a:endParaRP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dirty="0">
              <a:solidFill>
                <a:srgbClr val="002060"/>
              </a:solidFill>
              <a:latin typeface="Eurostile" pitchFamily="32" charset="0"/>
            </a:endParaRPr>
          </a:p>
        </p:txBody>
      </p:sp>
      <p:grpSp>
        <p:nvGrpSpPr>
          <p:cNvPr id="11" name="Csoportba foglalás 10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Hyline_ketrecben.JPG"/>
          <p:cNvPicPr>
            <a:picLocks noChangeAspect="1"/>
          </p:cNvPicPr>
          <p:nvPr/>
        </p:nvPicPr>
        <p:blipFill>
          <a:blip r:embed="rId2" cstate="print"/>
          <a:srcRect l="9723" b="12500"/>
          <a:stretch>
            <a:fillRect/>
          </a:stretch>
        </p:blipFill>
        <p:spPr>
          <a:xfrm>
            <a:off x="3971764" y="3770917"/>
            <a:ext cx="4248472" cy="27451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" name="Tábláza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142144"/>
              </p:ext>
            </p:extLst>
          </p:nvPr>
        </p:nvGraphicFramePr>
        <p:xfrm>
          <a:off x="2279577" y="836712"/>
          <a:ext cx="5400599" cy="2419868"/>
        </p:xfrm>
        <a:graphic>
          <a:graphicData uri="http://schemas.openxmlformats.org/drawingml/2006/table">
            <a:tbl>
              <a:tblPr/>
              <a:tblGrid>
                <a:gridCol w="15343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32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32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732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732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732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155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Tojó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megfelelő P ellátás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elégtelen P ellátás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 err="1">
                          <a:solidFill>
                            <a:srgbClr val="000000"/>
                          </a:solidFill>
                          <a:latin typeface="+mj-lt"/>
                        </a:rPr>
                        <a:t>Szign</a:t>
                      </a:r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6653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átlag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szórás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átlag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szórás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4431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súly (g)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11,30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0,923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11,05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0,945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N.S.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4431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fajsúly (g/</a:t>
                      </a:r>
                      <a:r>
                        <a:rPr lang="hu-HU" sz="1200" b="0" i="0" u="none" strike="noStrike" dirty="0" err="1">
                          <a:solidFill>
                            <a:srgbClr val="000000"/>
                          </a:solidFill>
                          <a:latin typeface="+mj-lt"/>
                        </a:rPr>
                        <a:t>g</a:t>
                      </a:r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1,304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0,025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1,274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0,020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P&lt;0,001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4431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hamu (mg/g)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270,8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18,6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241,8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16,5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P&lt;0,001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4431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 err="1">
                          <a:solidFill>
                            <a:srgbClr val="000000"/>
                          </a:solidFill>
                          <a:latin typeface="+mj-lt"/>
                        </a:rPr>
                        <a:t>Ca</a:t>
                      </a:r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 (mg/g)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88,7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8,1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75,9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6,5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P&lt;0,001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4431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P (mg/g)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46,4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3,6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41,3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3,1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P&lt;0,001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4431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F </a:t>
                      </a:r>
                      <a:r>
                        <a:rPr lang="hu-HU" sz="1200" b="0" i="0" u="none" strike="noStrike" dirty="0" err="1">
                          <a:solidFill>
                            <a:srgbClr val="000000"/>
                          </a:solidFill>
                          <a:latin typeface="+mj-lt"/>
                        </a:rPr>
                        <a:t>max</a:t>
                      </a:r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. (N)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111,8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20,3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87,6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15,8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P&lt;0,001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1096">
                <a:tc>
                  <a:txBody>
                    <a:bodyPr/>
                    <a:lstStyle/>
                    <a:p>
                      <a:pPr algn="l" fontAlgn="b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BMD (mg/cm</a:t>
                      </a:r>
                      <a:r>
                        <a:rPr lang="hu-HU" sz="1200" b="0" i="0" u="none" strike="noStrike" baseline="30000" dirty="0">
                          <a:solidFill>
                            <a:srgbClr val="000000"/>
                          </a:solidFill>
                          <a:latin typeface="+mj-lt"/>
                        </a:rPr>
                        <a:t>3</a:t>
                      </a:r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353,8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44,1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295,5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31,3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2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P&lt;0,001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79576" y="111696"/>
            <a:ext cx="72362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hu-HU" sz="2800" b="1" dirty="0">
                <a:solidFill>
                  <a:srgbClr val="800000"/>
                </a:solidFill>
              </a:rPr>
              <a:t>Eredmények</a:t>
            </a:r>
            <a:endParaRPr lang="hu-HU" sz="2800" b="1" dirty="0"/>
          </a:p>
        </p:txBody>
      </p:sp>
      <p:pic>
        <p:nvPicPr>
          <p:cNvPr id="132098" name="Picture 2" descr="http://almaty.vsesdelki.kz/content/2011/20110608/visitor/images/201106/f20110608101610-hy-line-brow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80177" y="764704"/>
            <a:ext cx="2784351" cy="2784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994888"/>
              </p:ext>
            </p:extLst>
          </p:nvPr>
        </p:nvGraphicFramePr>
        <p:xfrm>
          <a:off x="1446296" y="391862"/>
          <a:ext cx="9299408" cy="6074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Csoportba foglalás 4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492780"/>
              </p:ext>
            </p:extLst>
          </p:nvPr>
        </p:nvGraphicFramePr>
        <p:xfrm>
          <a:off x="1446296" y="391862"/>
          <a:ext cx="9299408" cy="6074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Csoportba foglalás 4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703834" y="1714500"/>
            <a:ext cx="4392166" cy="4800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46800" rIns="0" bIns="46800"/>
          <a:lstStyle/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sz="2000" dirty="0">
              <a:solidFill>
                <a:srgbClr val="000000"/>
              </a:solidFill>
              <a:latin typeface="Eurostile" pitchFamily="32" charset="0"/>
            </a:endParaRP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sz="2000" dirty="0">
              <a:solidFill>
                <a:srgbClr val="000000"/>
              </a:solidFill>
              <a:latin typeface="Eurostile" pitchFamily="32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861208" y="1772816"/>
            <a:ext cx="4824213" cy="240099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46800" rIns="0" bIns="46800"/>
          <a:lstStyle/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hu-HU" sz="2000" dirty="0">
              <a:solidFill>
                <a:srgbClr val="000000"/>
              </a:solidFill>
            </a:endParaRP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hu-HU" sz="2000" dirty="0">
              <a:solidFill>
                <a:srgbClr val="000000"/>
              </a:solidFill>
            </a:endParaRP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hu-HU" sz="2000" dirty="0">
              <a:solidFill>
                <a:srgbClr val="000000"/>
              </a:solidFill>
            </a:endParaRP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hu-HU" sz="2000" dirty="0">
              <a:solidFill>
                <a:srgbClr val="000000"/>
              </a:solidFill>
            </a:endParaRPr>
          </a:p>
          <a:p>
            <a:pPr marL="1028700" lvl="1">
              <a:lnSpc>
                <a:spcPct val="95000"/>
              </a:lnSpc>
              <a:spcBef>
                <a:spcPts val="500"/>
              </a:spcBef>
              <a:buFont typeface="Eurostile" pitchFamily="32" charset="0"/>
              <a:buChar char="•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hu-HU" sz="200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sz="2000" dirty="0">
              <a:solidFill>
                <a:srgbClr val="000000"/>
              </a:solidFill>
              <a:latin typeface="Eurostile" pitchFamily="32" charset="0"/>
            </a:endParaRPr>
          </a:p>
          <a:p>
            <a:pPr marL="285750" indent="-285750">
              <a:lnSpc>
                <a:spcPct val="95000"/>
              </a:lnSpc>
              <a:spcBef>
                <a:spcPts val="500"/>
              </a:spcBef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endParaRPr lang="nb-NO" sz="2000" dirty="0">
              <a:solidFill>
                <a:srgbClr val="000000"/>
              </a:solidFill>
              <a:latin typeface="Eurostile" pitchFamily="32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 l="9851" t="821" r="4851"/>
          <a:stretch>
            <a:fillRect/>
          </a:stretch>
        </p:blipFill>
        <p:spPr bwMode="auto">
          <a:xfrm>
            <a:off x="1927884" y="2557218"/>
            <a:ext cx="2240233" cy="1743564"/>
          </a:xfrm>
          <a:prstGeom prst="rect">
            <a:avLst/>
          </a:prstGeom>
          <a:noFill/>
          <a:ln w="38160">
            <a:solidFill>
              <a:srgbClr val="99CC00"/>
            </a:solidFill>
            <a:miter lim="800000"/>
            <a:headEnd/>
            <a:tailEnd/>
          </a:ln>
        </p:spPr>
      </p:pic>
      <p:sp>
        <p:nvSpPr>
          <p:cNvPr id="8" name="Lefelé nyíl 7"/>
          <p:cNvSpPr/>
          <p:nvPr/>
        </p:nvSpPr>
        <p:spPr bwMode="auto">
          <a:xfrm>
            <a:off x="2845776" y="4393128"/>
            <a:ext cx="292532" cy="720080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hu-HU">
              <a:latin typeface="Arial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403" y="2520137"/>
            <a:ext cx="2378826" cy="1773517"/>
          </a:xfrm>
          <a:prstGeom prst="rect">
            <a:avLst/>
          </a:prstGeom>
          <a:noFill/>
          <a:ln w="38160">
            <a:solidFill>
              <a:srgbClr val="99CC00"/>
            </a:solidFill>
            <a:miter lim="800000"/>
            <a:headEnd/>
            <a:tailEnd/>
          </a:ln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3220180" y="369621"/>
            <a:ext cx="50405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hu-HU" b="1" dirty="0">
                <a:solidFill>
                  <a:srgbClr val="800000"/>
                </a:solidFill>
              </a:rPr>
              <a:t>Csont ásványianyag és törőerő becslés</a:t>
            </a:r>
          </a:p>
          <a:p>
            <a:pPr algn="ctr">
              <a:tabLst>
                <a:tab pos="457200" algn="l"/>
              </a:tabLst>
            </a:pPr>
            <a:r>
              <a:rPr lang="hu-HU" b="1" dirty="0">
                <a:solidFill>
                  <a:srgbClr val="800000"/>
                </a:solidFill>
              </a:rPr>
              <a:t> élő tojótyúkokban</a:t>
            </a:r>
            <a:endParaRPr lang="hu-HU" b="1" dirty="0"/>
          </a:p>
        </p:txBody>
      </p:sp>
      <p:sp>
        <p:nvSpPr>
          <p:cNvPr id="17" name="Szövegdoboz 16"/>
          <p:cNvSpPr txBox="1"/>
          <p:nvPr/>
        </p:nvSpPr>
        <p:spPr>
          <a:xfrm>
            <a:off x="1945318" y="1268243"/>
            <a:ext cx="8312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rgbClr val="000099"/>
                </a:solidFill>
              </a:rPr>
              <a:t>54 tojótyúk – 90 hetes életkorban</a:t>
            </a:r>
          </a:p>
          <a:p>
            <a:endParaRPr lang="hu-HU" dirty="0">
              <a:solidFill>
                <a:srgbClr val="000099"/>
              </a:solidFill>
            </a:endParaRPr>
          </a:p>
        </p:txBody>
      </p:sp>
      <p:sp>
        <p:nvSpPr>
          <p:cNvPr id="18" name="Lefelé nyíl 17"/>
          <p:cNvSpPr/>
          <p:nvPr/>
        </p:nvSpPr>
        <p:spPr bwMode="auto">
          <a:xfrm>
            <a:off x="5620339" y="4409906"/>
            <a:ext cx="292532" cy="720080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hu-HU">
              <a:latin typeface="Arial" charset="0"/>
            </a:endParaRPr>
          </a:p>
        </p:txBody>
      </p:sp>
      <p:sp>
        <p:nvSpPr>
          <p:cNvPr id="19" name="Szövegdoboz 18"/>
          <p:cNvSpPr txBox="1"/>
          <p:nvPr/>
        </p:nvSpPr>
        <p:spPr>
          <a:xfrm>
            <a:off x="2307688" y="5096088"/>
            <a:ext cx="13687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rgbClr val="000099"/>
                </a:solidFill>
              </a:rPr>
              <a:t>Tibiotarsus</a:t>
            </a:r>
            <a:r>
              <a:rPr lang="hu-HU" dirty="0">
                <a:solidFill>
                  <a:srgbClr val="000099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BMD</a:t>
            </a:r>
          </a:p>
          <a:p>
            <a:endParaRPr lang="hu-HU" dirty="0">
              <a:solidFill>
                <a:srgbClr val="000099"/>
              </a:solidFill>
            </a:endParaRPr>
          </a:p>
          <a:p>
            <a:r>
              <a:rPr lang="hu-HU" dirty="0">
                <a:solidFill>
                  <a:srgbClr val="000099"/>
                </a:solidFill>
              </a:rPr>
              <a:t>Csontváz: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térfogat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BMD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5069501" y="5124296"/>
            <a:ext cx="1368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rgbClr val="000099"/>
                </a:solidFill>
              </a:rPr>
              <a:t>Tibiotarsus</a:t>
            </a:r>
            <a:r>
              <a:rPr lang="hu-HU" dirty="0">
                <a:solidFill>
                  <a:srgbClr val="000099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térfogat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BMD</a:t>
            </a:r>
          </a:p>
        </p:txBody>
      </p:sp>
      <p:sp>
        <p:nvSpPr>
          <p:cNvPr id="21" name="Szövegdoboz 20"/>
          <p:cNvSpPr txBox="1"/>
          <p:nvPr/>
        </p:nvSpPr>
        <p:spPr>
          <a:xfrm>
            <a:off x="2343170" y="1772817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0099"/>
                </a:solidFill>
              </a:rPr>
              <a:t>CT vizsgálat</a:t>
            </a:r>
          </a:p>
          <a:p>
            <a:pPr algn="ctr"/>
            <a:r>
              <a:rPr lang="hu-HU" b="1" i="1" dirty="0">
                <a:solidFill>
                  <a:srgbClr val="000099"/>
                </a:solidFill>
              </a:rPr>
              <a:t>in vivo</a:t>
            </a:r>
          </a:p>
        </p:txBody>
      </p:sp>
      <p:sp>
        <p:nvSpPr>
          <p:cNvPr id="23" name="Szövegdoboz 22"/>
          <p:cNvSpPr txBox="1"/>
          <p:nvPr/>
        </p:nvSpPr>
        <p:spPr>
          <a:xfrm>
            <a:off x="4637177" y="1771320"/>
            <a:ext cx="2339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>
                <a:solidFill>
                  <a:srgbClr val="000099"/>
                </a:solidFill>
              </a:rPr>
              <a:t>CT vizsgálat</a:t>
            </a:r>
          </a:p>
          <a:p>
            <a:pPr algn="ctr"/>
            <a:r>
              <a:rPr lang="hu-HU" b="1" i="1" dirty="0">
                <a:solidFill>
                  <a:srgbClr val="000099"/>
                </a:solidFill>
              </a:rPr>
              <a:t>post-</a:t>
            </a:r>
            <a:r>
              <a:rPr lang="hu-HU" b="1" i="1" dirty="0" err="1">
                <a:solidFill>
                  <a:srgbClr val="000099"/>
                </a:solidFill>
              </a:rPr>
              <a:t>mortem</a:t>
            </a:r>
            <a:r>
              <a:rPr lang="hu-HU" b="1" i="1" dirty="0">
                <a:solidFill>
                  <a:srgbClr val="000099"/>
                </a:solidFill>
              </a:rPr>
              <a:t>, csont</a:t>
            </a:r>
          </a:p>
        </p:txBody>
      </p:sp>
      <p:sp>
        <p:nvSpPr>
          <p:cNvPr id="25" name="Lefelé nyíl 24"/>
          <p:cNvSpPr/>
          <p:nvPr/>
        </p:nvSpPr>
        <p:spPr bwMode="auto">
          <a:xfrm>
            <a:off x="8357286" y="4362008"/>
            <a:ext cx="292532" cy="720080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hu-HU">
              <a:latin typeface="Arial" charset="0"/>
            </a:endParaRPr>
          </a:p>
        </p:txBody>
      </p:sp>
      <p:sp>
        <p:nvSpPr>
          <p:cNvPr id="26" name="Szövegdoboz 25"/>
          <p:cNvSpPr txBox="1"/>
          <p:nvPr/>
        </p:nvSpPr>
        <p:spPr>
          <a:xfrm>
            <a:off x="7814565" y="5069329"/>
            <a:ext cx="19864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rgbClr val="000099"/>
                </a:solidFill>
              </a:rPr>
              <a:t>Tibiotarsus</a:t>
            </a:r>
            <a:r>
              <a:rPr lang="hu-HU" dirty="0">
                <a:solidFill>
                  <a:srgbClr val="000099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Súly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Törőerő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0099"/>
                </a:solidFill>
              </a:rPr>
              <a:t>Hamu tartalom</a:t>
            </a:r>
          </a:p>
          <a:p>
            <a:pPr marL="285750" indent="-285750">
              <a:buFontTx/>
              <a:buChar char="-"/>
            </a:pPr>
            <a:endParaRPr lang="hu-HU" dirty="0">
              <a:solidFill>
                <a:srgbClr val="000099"/>
              </a:solidFill>
            </a:endParaRPr>
          </a:p>
        </p:txBody>
      </p:sp>
      <p:sp>
        <p:nvSpPr>
          <p:cNvPr id="27" name="Szövegdoboz 26"/>
          <p:cNvSpPr txBox="1"/>
          <p:nvPr/>
        </p:nvSpPr>
        <p:spPr>
          <a:xfrm>
            <a:off x="6987753" y="1743256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>
                <a:solidFill>
                  <a:srgbClr val="000099"/>
                </a:solidFill>
              </a:rPr>
              <a:t>Fizikai és kémiai vizsgálat</a:t>
            </a:r>
          </a:p>
          <a:p>
            <a:pPr algn="ctr"/>
            <a:r>
              <a:rPr lang="hu-HU" b="1" i="1" dirty="0">
                <a:solidFill>
                  <a:srgbClr val="000099"/>
                </a:solidFill>
              </a:rPr>
              <a:t>post-</a:t>
            </a:r>
            <a:r>
              <a:rPr lang="hu-HU" b="1" i="1" dirty="0" err="1">
                <a:solidFill>
                  <a:srgbClr val="000099"/>
                </a:solidFill>
              </a:rPr>
              <a:t>mortem</a:t>
            </a:r>
            <a:r>
              <a:rPr lang="hu-HU" b="1" i="1" dirty="0">
                <a:solidFill>
                  <a:srgbClr val="000099"/>
                </a:solidFill>
              </a:rPr>
              <a:t>, csont </a:t>
            </a:r>
          </a:p>
        </p:txBody>
      </p:sp>
      <p:pic>
        <p:nvPicPr>
          <p:cNvPr id="15" name="Kép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446" y="2558430"/>
            <a:ext cx="1242107" cy="1555265"/>
          </a:xfrm>
          <a:prstGeom prst="rect">
            <a:avLst/>
          </a:prstGeom>
        </p:spPr>
      </p:pic>
      <p:pic>
        <p:nvPicPr>
          <p:cNvPr id="2054" name="Picture 6" descr="Download Hd Microwave Muffle Furnace Transparent Png Image - Microwave  Muffle Furnace Phoenix,Microwave Transparent Background - free transparent  png images - pngaaa.co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9" r="19581"/>
          <a:stretch/>
        </p:blipFill>
        <p:spPr bwMode="auto">
          <a:xfrm>
            <a:off x="8455350" y="2507186"/>
            <a:ext cx="1779266" cy="147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Csoportba foglalás 21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844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  <p:bldP spid="21" grpId="0"/>
      <p:bldP spid="23" grpId="0"/>
      <p:bldP spid="25" grpId="0" animBg="1"/>
      <p:bldP spid="26" grpId="0"/>
      <p:bldP spid="2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/>
          <a:srcRect l="5289"/>
          <a:stretch/>
        </p:blipFill>
        <p:spPr>
          <a:xfrm>
            <a:off x="2401054" y="1048912"/>
            <a:ext cx="4351273" cy="5188400"/>
          </a:xfrm>
          <a:prstGeom prst="rect">
            <a:avLst/>
          </a:prstGeom>
        </p:spPr>
      </p:pic>
      <p:sp>
        <p:nvSpPr>
          <p:cNvPr id="3" name="Ellipszis 2"/>
          <p:cNvSpPr/>
          <p:nvPr/>
        </p:nvSpPr>
        <p:spPr bwMode="auto">
          <a:xfrm>
            <a:off x="2522531" y="4278474"/>
            <a:ext cx="1142293" cy="590686"/>
          </a:xfrm>
          <a:prstGeom prst="ellipse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hu-HU">
              <a:latin typeface="Arial" charset="0"/>
            </a:endParaRPr>
          </a:p>
        </p:txBody>
      </p:sp>
      <p:sp>
        <p:nvSpPr>
          <p:cNvPr id="4" name="Ellipszis 3"/>
          <p:cNvSpPr/>
          <p:nvPr/>
        </p:nvSpPr>
        <p:spPr bwMode="auto">
          <a:xfrm>
            <a:off x="2522531" y="4903114"/>
            <a:ext cx="1142293" cy="614119"/>
          </a:xfrm>
          <a:prstGeom prst="ellipse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hu-HU">
              <a:latin typeface="Arial" charset="0"/>
            </a:endParaRPr>
          </a:p>
        </p:txBody>
      </p:sp>
      <p:sp>
        <p:nvSpPr>
          <p:cNvPr id="5" name="Ellipszis 4"/>
          <p:cNvSpPr/>
          <p:nvPr/>
        </p:nvSpPr>
        <p:spPr bwMode="auto">
          <a:xfrm>
            <a:off x="2538806" y="5517233"/>
            <a:ext cx="1036915" cy="590687"/>
          </a:xfrm>
          <a:prstGeom prst="ellipse">
            <a:avLst/>
          </a:prstGeom>
          <a:noFill/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hu-HU">
              <a:latin typeface="Arial" charset="0"/>
            </a:endParaRPr>
          </a:p>
        </p:txBody>
      </p:sp>
      <p:graphicFrame>
        <p:nvGraphicFramePr>
          <p:cNvPr id="6" name="Tábláza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220538"/>
              </p:ext>
            </p:extLst>
          </p:nvPr>
        </p:nvGraphicFramePr>
        <p:xfrm>
          <a:off x="7449771" y="3405045"/>
          <a:ext cx="2317115" cy="1135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8195">
                  <a:extLst>
                    <a:ext uri="{9D8B030D-6E8A-4147-A177-3AD203B41FA5}">
                      <a16:colId xmlns:a16="http://schemas.microsoft.com/office/drawing/2014/main" xmlns="" val="3619206512"/>
                    </a:ext>
                  </a:extLst>
                </a:gridCol>
                <a:gridCol w="759460">
                  <a:extLst>
                    <a:ext uri="{9D8B030D-6E8A-4147-A177-3AD203B41FA5}">
                      <a16:colId xmlns:a16="http://schemas.microsoft.com/office/drawing/2014/main" xmlns="" val="3184281862"/>
                    </a:ext>
                  </a:extLst>
                </a:gridCol>
                <a:gridCol w="759460">
                  <a:extLst>
                    <a:ext uri="{9D8B030D-6E8A-4147-A177-3AD203B41FA5}">
                      <a16:colId xmlns:a16="http://schemas.microsoft.com/office/drawing/2014/main" xmlns="" val="627401957"/>
                    </a:ext>
                  </a:extLst>
                </a:gridCol>
              </a:tblGrid>
              <a:tr h="36426">
                <a:tc rowSpan="2"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Hamu</a:t>
                      </a:r>
                      <a:r>
                        <a:rPr lang="en-US" sz="1200" b="1" kern="100" dirty="0">
                          <a:effectLst/>
                        </a:rPr>
                        <a:t> </a:t>
                      </a:r>
                      <a:r>
                        <a:rPr lang="en-US" sz="1200" b="1" kern="100" dirty="0" err="1">
                          <a:effectLst/>
                        </a:rPr>
                        <a:t>tartalom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1712319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</a:t>
                      </a:r>
                      <a:r>
                        <a:rPr lang="en-US" sz="1200" kern="100" baseline="30000" dirty="0">
                          <a:effectLst/>
                        </a:rPr>
                        <a:t>2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Adjusted</a:t>
                      </a:r>
                      <a:endParaRPr lang="hu-HU" sz="1200" kern="100" dirty="0">
                        <a:effectLst/>
                      </a:endParaRPr>
                    </a:p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RMSE</a:t>
                      </a:r>
                      <a:r>
                        <a:rPr lang="en-US" sz="1200" kern="100" baseline="-25000" dirty="0" err="1">
                          <a:effectLst/>
                        </a:rPr>
                        <a:t>cv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038388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BMD</a:t>
                      </a:r>
                      <a:r>
                        <a:rPr lang="en-US" sz="1200" b="1" kern="100" baseline="-25000" dirty="0" err="1">
                          <a:effectLst/>
                        </a:rPr>
                        <a:t>ivs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0,847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1,357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7560723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BMD</a:t>
                      </a:r>
                      <a:r>
                        <a:rPr lang="en-US" sz="1200" b="1" kern="100" baseline="-25000" dirty="0" err="1">
                          <a:effectLst/>
                        </a:rPr>
                        <a:t>ivt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800000"/>
                          </a:solidFill>
                          <a:effectLst/>
                        </a:rPr>
                        <a:t>0,965</a:t>
                      </a:r>
                      <a:endParaRPr lang="hu-HU" sz="1200" b="1" kern="100" dirty="0">
                        <a:solidFill>
                          <a:srgbClr val="800000"/>
                        </a:solidFill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0,940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556081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BMD</a:t>
                      </a:r>
                      <a:r>
                        <a:rPr lang="en-US" sz="1200" b="1" kern="100" baseline="-25000" dirty="0" err="1">
                          <a:effectLst/>
                        </a:rPr>
                        <a:t>pmt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0,975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0,833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488363149"/>
                  </a:ext>
                </a:extLst>
              </a:tr>
            </a:tbl>
          </a:graphicData>
        </a:graphic>
      </p:graphicFrame>
      <p:graphicFrame>
        <p:nvGraphicFramePr>
          <p:cNvPr id="7" name="Tábláza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778407"/>
              </p:ext>
            </p:extLst>
          </p:nvPr>
        </p:nvGraphicFramePr>
        <p:xfrm>
          <a:off x="7449771" y="4949542"/>
          <a:ext cx="2315845" cy="1135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8195">
                  <a:extLst>
                    <a:ext uri="{9D8B030D-6E8A-4147-A177-3AD203B41FA5}">
                      <a16:colId xmlns:a16="http://schemas.microsoft.com/office/drawing/2014/main" xmlns="" val="3619206512"/>
                    </a:ext>
                  </a:extLst>
                </a:gridCol>
                <a:gridCol w="758825">
                  <a:extLst>
                    <a:ext uri="{9D8B030D-6E8A-4147-A177-3AD203B41FA5}">
                      <a16:colId xmlns:a16="http://schemas.microsoft.com/office/drawing/2014/main" xmlns="" val="142331019"/>
                    </a:ext>
                  </a:extLst>
                </a:gridCol>
                <a:gridCol w="758825">
                  <a:extLst>
                    <a:ext uri="{9D8B030D-6E8A-4147-A177-3AD203B41FA5}">
                      <a16:colId xmlns:a16="http://schemas.microsoft.com/office/drawing/2014/main" xmlns="" val="1984570136"/>
                    </a:ext>
                  </a:extLst>
                </a:gridCol>
              </a:tblGrid>
              <a:tr h="36426">
                <a:tc rowSpan="2"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Törőerő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1712319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</a:t>
                      </a:r>
                      <a:r>
                        <a:rPr lang="en-US" sz="1200" kern="100" baseline="30000">
                          <a:effectLst/>
                        </a:rPr>
                        <a:t>2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Adjusted</a:t>
                      </a:r>
                      <a:endParaRPr lang="hu-HU" sz="1200" kern="100" dirty="0">
                        <a:effectLst/>
                      </a:endParaRPr>
                    </a:p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RMSE</a:t>
                      </a:r>
                      <a:r>
                        <a:rPr lang="en-US" sz="1200" kern="100" baseline="-25000" dirty="0" err="1">
                          <a:effectLst/>
                        </a:rPr>
                        <a:t>cv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038388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BMD</a:t>
                      </a:r>
                      <a:r>
                        <a:rPr lang="en-US" sz="1200" b="1" kern="100" baseline="-25000" dirty="0" err="1">
                          <a:effectLst/>
                        </a:rPr>
                        <a:t>ivs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800000"/>
                          </a:solidFill>
                          <a:effectLst/>
                        </a:rPr>
                        <a:t>0,925</a:t>
                      </a:r>
                      <a:endParaRPr lang="hu-HU" sz="1200" b="1" kern="100" dirty="0">
                        <a:solidFill>
                          <a:srgbClr val="800000"/>
                        </a:solidFill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14,5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560723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BMD</a:t>
                      </a:r>
                      <a:r>
                        <a:rPr lang="en-US" sz="1200" b="1" kern="100" baseline="-25000" dirty="0" err="1">
                          <a:effectLst/>
                        </a:rPr>
                        <a:t>ivt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0,718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16,47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1556081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indent="-1270" algn="just"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BMD</a:t>
                      </a:r>
                      <a:r>
                        <a:rPr lang="en-US" sz="1200" b="1" kern="100" baseline="-25000" dirty="0" err="1">
                          <a:effectLst/>
                        </a:rPr>
                        <a:t>pmt</a:t>
                      </a:r>
                      <a:endParaRPr lang="hu-HU" sz="1200" b="1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0,963</a:t>
                      </a:r>
                      <a:endParaRPr lang="hu-HU" sz="1200" kern="10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14,11</a:t>
                      </a:r>
                      <a:endParaRPr lang="hu-HU" sz="1200" kern="100" dirty="0">
                        <a:effectLst/>
                        <a:latin typeface="Liberation Serif"/>
                        <a:ea typeface="AR PL SungtiL GB"/>
                        <a:cs typeface="Lohit Devanaga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88363149"/>
                  </a:ext>
                </a:extLst>
              </a:tr>
            </a:tbl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056410" y="755412"/>
            <a:ext cx="50405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hu-HU" b="1" dirty="0">
                <a:solidFill>
                  <a:srgbClr val="800000"/>
                </a:solidFill>
              </a:rPr>
              <a:t>Vizsgált paraméterek közötti </a:t>
            </a:r>
            <a:r>
              <a:rPr lang="hu-HU" b="1" dirty="0" smtClean="0">
                <a:solidFill>
                  <a:srgbClr val="800000"/>
                </a:solidFill>
              </a:rPr>
              <a:t>korrelációk</a:t>
            </a:r>
            <a:endParaRPr lang="hu-HU" b="1" dirty="0"/>
          </a:p>
        </p:txBody>
      </p:sp>
      <p:sp>
        <p:nvSpPr>
          <p:cNvPr id="9" name="Szövegdoboz 8"/>
          <p:cNvSpPr txBox="1"/>
          <p:nvPr/>
        </p:nvSpPr>
        <p:spPr>
          <a:xfrm>
            <a:off x="7126306" y="2060848"/>
            <a:ext cx="3275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>
                <a:solidFill>
                  <a:srgbClr val="000099"/>
                </a:solidFill>
              </a:rPr>
              <a:t>Csont hamutartalom</a:t>
            </a:r>
          </a:p>
          <a:p>
            <a:pPr algn="ctr"/>
            <a:r>
              <a:rPr lang="hu-HU" b="1" dirty="0">
                <a:solidFill>
                  <a:srgbClr val="000099"/>
                </a:solidFill>
              </a:rPr>
              <a:t>és törőerő</a:t>
            </a:r>
          </a:p>
          <a:p>
            <a:pPr algn="ctr"/>
            <a:r>
              <a:rPr lang="hu-HU" b="1" dirty="0">
                <a:solidFill>
                  <a:srgbClr val="000099"/>
                </a:solidFill>
              </a:rPr>
              <a:t>becslése PLS regresszióval </a:t>
            </a:r>
          </a:p>
        </p:txBody>
      </p:sp>
      <p:grpSp>
        <p:nvGrpSpPr>
          <p:cNvPr id="13" name="Csoportba foglalás 12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373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828800" y="2385219"/>
            <a:ext cx="8534400" cy="2087563"/>
          </a:xfr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hu-HU" sz="3600" dirty="0">
                <a:solidFill>
                  <a:srgbClr val="C00000"/>
                </a:solidFill>
              </a:rPr>
              <a:t>TETRA SL és TETRA BLANCA tojótyúkok test- és tojásösszetétel változásának összehasonlító vizsgálata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13" name="Picture 5" descr="281x144_broken_egg_istoc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60096" y="5069694"/>
            <a:ext cx="2584169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xmlns="" id="{E8F47DF6-95BE-A1A2-ACDC-716503566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920"/>
          <a:stretch/>
        </p:blipFill>
        <p:spPr>
          <a:xfrm>
            <a:off x="3132982" y="476672"/>
            <a:ext cx="1666875" cy="1956278"/>
          </a:xfrm>
          <a:prstGeom prst="rect">
            <a:avLst/>
          </a:prstGeom>
        </p:spPr>
      </p:pic>
      <p:pic>
        <p:nvPicPr>
          <p:cNvPr id="10" name="Picture 3" descr="X:\Csaba\Tetra Blanca.png">
            <a:extLst>
              <a:ext uri="{FF2B5EF4-FFF2-40B4-BE49-F238E27FC236}">
                <a16:creationId xmlns:a16="http://schemas.microsoft.com/office/drawing/2014/main" xmlns="" id="{BFAD8063-A1B5-7527-19B3-B015177D667E}"/>
              </a:ext>
            </a:extLst>
          </p:cNvPr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395461" y="980888"/>
            <a:ext cx="1293348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xmlns="" id="{3FE3A5F8-299D-8EEC-D270-5EB228FB58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75" t="4167" r="2730" b="1968"/>
          <a:stretch/>
        </p:blipFill>
        <p:spPr>
          <a:xfrm>
            <a:off x="3048000" y="4937787"/>
            <a:ext cx="2160240" cy="19202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2" name="Csoportba foglalás 11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23273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36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_Munkak\2018-03-08 TETRA powerpoint + meghivo alap\ELEMEK\logo-vizje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92161" y="2994985"/>
            <a:ext cx="4303678" cy="4297030"/>
          </a:xfrm>
          <a:prstGeom prst="rect">
            <a:avLst/>
          </a:prstGeom>
          <a:noFill/>
        </p:spPr>
      </p:pic>
      <p:sp>
        <p:nvSpPr>
          <p:cNvPr id="14" name="Szövegdoboz 13"/>
          <p:cNvSpPr txBox="1"/>
          <p:nvPr/>
        </p:nvSpPr>
        <p:spPr>
          <a:xfrm>
            <a:off x="1727200" y="6604706"/>
            <a:ext cx="4025900" cy="359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600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www.babolnatetra.com</a:t>
            </a:r>
          </a:p>
        </p:txBody>
      </p:sp>
      <p:sp>
        <p:nvSpPr>
          <p:cNvPr id="3" name="Téglalap 2"/>
          <p:cNvSpPr/>
          <p:nvPr/>
        </p:nvSpPr>
        <p:spPr>
          <a:xfrm>
            <a:off x="1524000" y="1096408"/>
            <a:ext cx="9144000" cy="707886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4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Merre tovább?</a:t>
            </a:r>
            <a:endParaRPr lang="hu-HU" sz="4000" b="1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églalap 1"/>
          <p:cNvSpPr/>
          <p:nvPr/>
        </p:nvSpPr>
        <p:spPr>
          <a:xfrm>
            <a:off x="1524000" y="1959115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 irány: A hosszú, hasznos élettartam növelése</a:t>
            </a:r>
          </a:p>
          <a:p>
            <a:pPr algn="ctr"/>
            <a:endParaRPr lang="hu-HU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hu-H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Testösszetétel vizsgálatok felértékelődése</a:t>
            </a:r>
            <a:endParaRPr lang="hu-H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églalap 3"/>
          <p:cNvSpPr/>
          <p:nvPr/>
        </p:nvSpPr>
        <p:spPr>
          <a:xfrm>
            <a:off x="1348909" y="2024654"/>
            <a:ext cx="651931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CT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képalkotás</a:t>
            </a:r>
            <a:r>
              <a:rPr lang="hu-HU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gyakorlatban történő elterjedésének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lehetőségei</a:t>
            </a:r>
            <a:r>
              <a:rPr lang="hu-HU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</a:p>
          <a:p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tesztállomás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stabil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CT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közelében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vagy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hu-HU" sz="2000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hu-HU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 vizsgálandó állatok közelébe szállítható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szkenner</a:t>
            </a:r>
            <a:r>
              <a:rPr lang="hu-HU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</a:t>
            </a:r>
            <a:endParaRPr lang="en-US" sz="2000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2000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hu-HU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az in vivo alkalmazás adaptálása tenyésztői és takarmányozási, de állategészségügyi szempontból is újabb kutatási területeket nyithat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</a:t>
            </a:r>
          </a:p>
          <a:p>
            <a:endParaRPr lang="hu-HU" sz="2000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95000"/>
              </a:lnSpc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</a:pP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hu-HU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gyakorlat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számára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már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elérhető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szenzoros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technológiák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kalibrálásához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nyújthat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referencia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adatokat</a:t>
            </a:r>
            <a:r>
              <a:rPr 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hu-HU" sz="2000" dirty="0"/>
          </a:p>
        </p:txBody>
      </p:sp>
      <p:pic>
        <p:nvPicPr>
          <p:cNvPr id="43011" name="Picture 11" descr="DSC_290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69525" y="2230702"/>
            <a:ext cx="2838244" cy="1900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xmlns="" id="{3EE4A859-503D-E23E-A60F-A34D5FF6A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506" y="4449207"/>
            <a:ext cx="2838244" cy="2129251"/>
          </a:xfrm>
          <a:prstGeom prst="rect">
            <a:avLst/>
          </a:prstGeom>
        </p:spPr>
      </p:pic>
      <p:pic>
        <p:nvPicPr>
          <p:cNvPr id="15" name="Kép 14" descr="BMC2.jpg">
            <a:extLst>
              <a:ext uri="{FF2B5EF4-FFF2-40B4-BE49-F238E27FC236}">
                <a16:creationId xmlns:a16="http://schemas.microsoft.com/office/drawing/2014/main" xmlns="" id="{C4EFC56D-8DB0-9D47-2837-CC61AE07251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71262" r="21651"/>
          <a:stretch>
            <a:fillRect/>
          </a:stretch>
        </p:blipFill>
        <p:spPr>
          <a:xfrm rot="16200000">
            <a:off x="4120375" y="3155262"/>
            <a:ext cx="648072" cy="6191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3" name="Csoportba foglalás 12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40505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build="p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524000" y="1096408"/>
            <a:ext cx="9144000" cy="707886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4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Köszönetnyilvánítás</a:t>
            </a:r>
            <a:endParaRPr lang="hu-HU" sz="4000" b="1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églalap 3"/>
          <p:cNvSpPr/>
          <p:nvPr/>
        </p:nvSpPr>
        <p:spPr>
          <a:xfrm>
            <a:off x="1500453" y="2091753"/>
            <a:ext cx="9144001" cy="181588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2800" dirty="0">
                <a:solidFill>
                  <a:srgbClr val="8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 szerzők ezúton mondanak köszönetet</a:t>
            </a:r>
          </a:p>
          <a:p>
            <a:pPr algn="ctr"/>
            <a:r>
              <a:rPr lang="hu-HU" sz="2800" dirty="0">
                <a:solidFill>
                  <a:srgbClr val="8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minden munkatársuknak, akik</a:t>
            </a:r>
          </a:p>
          <a:p>
            <a:pPr algn="ctr"/>
            <a:r>
              <a:rPr lang="hu-HU" sz="2800" dirty="0">
                <a:solidFill>
                  <a:srgbClr val="8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közreműködésükkel hozzájárultak</a:t>
            </a:r>
          </a:p>
          <a:p>
            <a:pPr algn="ctr"/>
            <a:r>
              <a:rPr lang="hu-HU" sz="2800" dirty="0">
                <a:solidFill>
                  <a:srgbClr val="8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 bemutatott vizsgálatok sikeres lebonyolításához.</a:t>
            </a:r>
            <a:endParaRPr lang="hu-HU" sz="2800" dirty="0">
              <a:solidFill>
                <a:srgbClr val="800000"/>
              </a:solidFill>
            </a:endParaRP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xmlns="" id="{7EDF8282-4F2B-35B4-CD44-A68F90D9F9E3}"/>
              </a:ext>
            </a:extLst>
          </p:cNvPr>
          <p:cNvSpPr/>
          <p:nvPr/>
        </p:nvSpPr>
        <p:spPr>
          <a:xfrm>
            <a:off x="1524000" y="3960324"/>
            <a:ext cx="9144000" cy="2366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ctr">
              <a:lnSpc>
                <a:spcPct val="107000"/>
              </a:lnSpc>
              <a:spcAft>
                <a:spcPts val="0"/>
              </a:spcAft>
            </a:pPr>
            <a:r>
              <a:rPr 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TETRAKAP</a:t>
            </a: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</a:t>
            </a: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_08_</a:t>
            </a:r>
            <a:r>
              <a:rPr lang="en-US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3/2-2008-0394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ctr">
              <a:lnSpc>
                <a:spcPct val="107000"/>
              </a:lnSpc>
              <a:spcAft>
                <a:spcPts val="0"/>
              </a:spcAft>
            </a:pP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GOP-1.1.1-11-2012-0179</a:t>
            </a:r>
            <a:endParaRPr lang="en-US" sz="2800" b="1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ctr">
              <a:lnSpc>
                <a:spcPct val="107000"/>
              </a:lnSpc>
              <a:spcAft>
                <a:spcPts val="0"/>
              </a:spcAft>
            </a:pP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GINOP-2.3.4-15-2016-00005</a:t>
            </a:r>
            <a:endParaRPr lang="en-US" sz="2800" b="1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 algn="ctr">
              <a:lnSpc>
                <a:spcPct val="107000"/>
              </a:lnSpc>
              <a:spcAft>
                <a:spcPts val="0"/>
              </a:spcAft>
            </a:pP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EFOP-3.6.3.-Vekop-16-2017-00005</a:t>
            </a:r>
            <a:endParaRPr lang="hu-HU" sz="2800" dirty="0">
              <a:solidFill>
                <a:srgbClr val="000099"/>
              </a:solidFill>
            </a:endParaRPr>
          </a:p>
          <a:p>
            <a:pPr indent="228600" algn="ctr">
              <a:lnSpc>
                <a:spcPct val="107000"/>
              </a:lnSpc>
              <a:spcAft>
                <a:spcPts val="0"/>
              </a:spcAft>
            </a:pPr>
            <a:r>
              <a:rPr lang="hu-HU" sz="2800" b="1" dirty="0">
                <a:solidFill>
                  <a:srgbClr val="0000CC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2018-1.3.1-VKE-2018-00042</a:t>
            </a:r>
            <a:endParaRPr lang="en-US" sz="2800" b="1" dirty="0">
              <a:solidFill>
                <a:srgbClr val="0000CC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grpSp>
        <p:nvGrpSpPr>
          <p:cNvPr id="12" name="Csoportba foglalás 11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0303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Kép 31">
            <a:extLst>
              <a:ext uri="{FF2B5EF4-FFF2-40B4-BE49-F238E27FC236}">
                <a16:creationId xmlns:a16="http://schemas.microsoft.com/office/drawing/2014/main" xmlns="" id="{A55CA203-7B08-EC17-E345-65370A0E9A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1" r="7998" b="4945"/>
          <a:stretch/>
        </p:blipFill>
        <p:spPr>
          <a:xfrm>
            <a:off x="8712038" y="2248533"/>
            <a:ext cx="3491532" cy="3235324"/>
          </a:xfrm>
          <a:prstGeom prst="rect">
            <a:avLst/>
          </a:prstGeom>
        </p:spPr>
      </p:pic>
      <p:pic>
        <p:nvPicPr>
          <p:cNvPr id="28" name="Kép 27">
            <a:extLst>
              <a:ext uri="{FF2B5EF4-FFF2-40B4-BE49-F238E27FC236}">
                <a16:creationId xmlns:a16="http://schemas.microsoft.com/office/drawing/2014/main" xmlns="" id="{A87788D5-AB07-69CA-E235-FB4DA860B4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9" t="-1852" r="18187" b="1852"/>
          <a:stretch/>
        </p:blipFill>
        <p:spPr>
          <a:xfrm>
            <a:off x="23377" y="2208674"/>
            <a:ext cx="1849206" cy="2206428"/>
          </a:xfrm>
          <a:prstGeom prst="rect">
            <a:avLst/>
          </a:pr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xmlns="" id="{AA83F198-A3A7-3180-2DF7-92110124945D}"/>
              </a:ext>
            </a:extLst>
          </p:cNvPr>
          <p:cNvSpPr/>
          <p:nvPr/>
        </p:nvSpPr>
        <p:spPr>
          <a:xfrm>
            <a:off x="1560511" y="1074546"/>
            <a:ext cx="9144001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44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Köszön</a:t>
            </a:r>
            <a:r>
              <a:rPr lang="en-US" sz="4400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jük</a:t>
            </a:r>
            <a:r>
              <a:rPr lang="hu-HU" sz="44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megtisztelő figyelmüket!</a:t>
            </a:r>
            <a:endParaRPr lang="hu-HU" sz="4400" dirty="0">
              <a:solidFill>
                <a:srgbClr val="C00000"/>
              </a:solidFill>
            </a:endParaRPr>
          </a:p>
        </p:txBody>
      </p:sp>
      <p:pic>
        <p:nvPicPr>
          <p:cNvPr id="46" name="Kép 45">
            <a:extLst>
              <a:ext uri="{FF2B5EF4-FFF2-40B4-BE49-F238E27FC236}">
                <a16:creationId xmlns:a16="http://schemas.microsoft.com/office/drawing/2014/main" xmlns="" id="{69B2E5D5-BE27-76C4-E0DE-49CFA9FD59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3"/>
          <a:stretch/>
        </p:blipFill>
        <p:spPr>
          <a:xfrm>
            <a:off x="3048000" y="3429000"/>
            <a:ext cx="5059753" cy="343685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xmlns="" id="{A7D5E698-7768-9079-CA9B-57D7DCFB60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23"/>
          <a:stretch/>
        </p:blipFill>
        <p:spPr>
          <a:xfrm>
            <a:off x="2288094" y="2261617"/>
            <a:ext cx="2352804" cy="2276789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xmlns="" id="{251A0F6C-E1C6-C9AF-D272-EB82B1C66A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6705"/>
            <a:ext cx="3870947" cy="2591295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xmlns="" id="{B3CC7355-43DE-0AE6-773F-C53291D9EC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754" y="2261617"/>
            <a:ext cx="2352804" cy="1575017"/>
          </a:xfrm>
          <a:prstGeom prst="rect">
            <a:avLst/>
          </a:prstGeom>
        </p:spPr>
      </p:pic>
      <p:pic>
        <p:nvPicPr>
          <p:cNvPr id="30" name="Kép 29">
            <a:extLst>
              <a:ext uri="{FF2B5EF4-FFF2-40B4-BE49-F238E27FC236}">
                <a16:creationId xmlns:a16="http://schemas.microsoft.com/office/drawing/2014/main" xmlns="" id="{D08CAD0B-D038-8548-7AFD-02DA9F693B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35"/>
          <a:stretch/>
        </p:blipFill>
        <p:spPr>
          <a:xfrm>
            <a:off x="7031908" y="2262134"/>
            <a:ext cx="1670427" cy="1593655"/>
          </a:xfrm>
          <a:prstGeom prst="rect">
            <a:avLst/>
          </a:prstGeom>
        </p:spPr>
      </p:pic>
      <p:pic>
        <p:nvPicPr>
          <p:cNvPr id="44" name="Kép 43">
            <a:extLst>
              <a:ext uri="{FF2B5EF4-FFF2-40B4-BE49-F238E27FC236}">
                <a16:creationId xmlns:a16="http://schemas.microsoft.com/office/drawing/2014/main" xmlns="" id="{44A342AE-2CAA-4A88-9CC6-B121E1C6A8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3" t="17609" r="10702" b="228"/>
          <a:stretch/>
        </p:blipFill>
        <p:spPr>
          <a:xfrm>
            <a:off x="7217816" y="4373919"/>
            <a:ext cx="2938534" cy="2491939"/>
          </a:xfrm>
          <a:prstGeom prst="rect">
            <a:avLst/>
          </a:prstGeom>
        </p:spPr>
      </p:pic>
      <p:pic>
        <p:nvPicPr>
          <p:cNvPr id="50" name="Kép 49">
            <a:extLst>
              <a:ext uri="{FF2B5EF4-FFF2-40B4-BE49-F238E27FC236}">
                <a16:creationId xmlns:a16="http://schemas.microsoft.com/office/drawing/2014/main" xmlns="" id="{86B55EEC-8DD1-1743-BC4C-42AE89BE7CF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96"/>
          <a:stretch/>
        </p:blipFill>
        <p:spPr>
          <a:xfrm>
            <a:off x="23377" y="2261617"/>
            <a:ext cx="2352804" cy="2005088"/>
          </a:xfrm>
          <a:prstGeom prst="rect">
            <a:avLst/>
          </a:prstGeom>
        </p:spPr>
      </p:pic>
      <p:pic>
        <p:nvPicPr>
          <p:cNvPr id="52" name="Kép 51">
            <a:extLst>
              <a:ext uri="{FF2B5EF4-FFF2-40B4-BE49-F238E27FC236}">
                <a16:creationId xmlns:a16="http://schemas.microsoft.com/office/drawing/2014/main" xmlns="" id="{0B027CED-5895-0DA7-896B-146B86F1C55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35"/>
          <a:stretch/>
        </p:blipFill>
        <p:spPr>
          <a:xfrm>
            <a:off x="10080090" y="5420934"/>
            <a:ext cx="2111910" cy="1437066"/>
          </a:xfrm>
          <a:prstGeom prst="rect">
            <a:avLst/>
          </a:prstGeom>
        </p:spPr>
      </p:pic>
      <p:grpSp>
        <p:nvGrpSpPr>
          <p:cNvPr id="22" name="Csoportba foglalás 21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74895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524000" y="1208946"/>
            <a:ext cx="9144000" cy="707886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TETRA SL és TETRA BLANCA tojótyúkok test- és tojásösszetétel változásának összehasonlító vizsgálata</a:t>
            </a:r>
          </a:p>
        </p:txBody>
      </p:sp>
      <p:graphicFrame>
        <p:nvGraphicFramePr>
          <p:cNvPr id="10" name="Diagram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808862"/>
              </p:ext>
            </p:extLst>
          </p:nvPr>
        </p:nvGraphicFramePr>
        <p:xfrm>
          <a:off x="2855591" y="2709280"/>
          <a:ext cx="6480817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" name="Csoportba foglalás 6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1527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10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524000" y="1096408"/>
            <a:ext cx="9144000" cy="707886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TETRA SL és TETRA BLANCA tojótyúkok test- és tojásösszetétel változásának összehasonlító vizsgálata</a:t>
            </a:r>
          </a:p>
        </p:txBody>
      </p:sp>
      <p:sp>
        <p:nvSpPr>
          <p:cNvPr id="2" name="Téglalap 1"/>
          <p:cNvSpPr/>
          <p:nvPr/>
        </p:nvSpPr>
        <p:spPr>
          <a:xfrm>
            <a:off x="1555782" y="57822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Tojótyúkok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u-HU" sz="2000" b="1" i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testzsírtartalmá</a:t>
            </a:r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nak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változása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tojástermelési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periódus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alatt</a:t>
            </a:r>
            <a:endParaRPr lang="hu-HU" sz="2000" dirty="0">
              <a:solidFill>
                <a:schemeClr val="tx1"/>
              </a:solidFill>
            </a:endParaRPr>
          </a:p>
        </p:txBody>
      </p:sp>
      <p:graphicFrame>
        <p:nvGraphicFramePr>
          <p:cNvPr id="12" name="Diagram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704220"/>
              </p:ext>
            </p:extLst>
          </p:nvPr>
        </p:nvGraphicFramePr>
        <p:xfrm>
          <a:off x="2587881" y="1675162"/>
          <a:ext cx="7016238" cy="3507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Csoportba foglalás 7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08364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524000" y="1096408"/>
            <a:ext cx="9144000" cy="707886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TETRA SL és TETRA BLANCA tojótyúkok test- és tojásösszetétel változásának összehasonlító vizsgálata</a:t>
            </a:r>
          </a:p>
        </p:txBody>
      </p:sp>
      <p:sp>
        <p:nvSpPr>
          <p:cNvPr id="2" name="Téglalap 1"/>
          <p:cNvSpPr/>
          <p:nvPr/>
        </p:nvSpPr>
        <p:spPr>
          <a:xfrm>
            <a:off x="839416" y="6048056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Tojótyúkok</a:t>
            </a:r>
            <a:r>
              <a:rPr lang="hu-HU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u-HU" sz="2000" b="1" i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tojás</a:t>
            </a:r>
            <a:r>
              <a:rPr lang="hu-HU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ának</a:t>
            </a:r>
            <a:r>
              <a:rPr lang="hu-HU" sz="2000" b="1" i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sárgája arány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változása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tojástermelési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periódus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alatt</a:t>
            </a:r>
            <a:endParaRPr lang="hu-HU" sz="2000" dirty="0">
              <a:solidFill>
                <a:schemeClr val="tx1"/>
              </a:solidFill>
            </a:endParaRPr>
          </a:p>
        </p:txBody>
      </p:sp>
      <p:graphicFrame>
        <p:nvGraphicFramePr>
          <p:cNvPr id="13" name="Diagram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608542"/>
              </p:ext>
            </p:extLst>
          </p:nvPr>
        </p:nvGraphicFramePr>
        <p:xfrm>
          <a:off x="1721658" y="1714500"/>
          <a:ext cx="7422342" cy="3710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9" name="Csoportba foglalás 8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29123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/>
          <p:cNvSpPr/>
          <p:nvPr/>
        </p:nvSpPr>
        <p:spPr>
          <a:xfrm>
            <a:off x="1524000" y="1096408"/>
            <a:ext cx="9144000" cy="707886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hu-H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TETRA SL és TETRA BLANCA tojótyúkok test- és tojásösszetétel változásának összehasonlító vizsgálata</a:t>
            </a:r>
          </a:p>
        </p:txBody>
      </p:sp>
      <p:sp>
        <p:nvSpPr>
          <p:cNvPr id="2" name="Téglalap 1"/>
          <p:cNvSpPr/>
          <p:nvPr/>
        </p:nvSpPr>
        <p:spPr>
          <a:xfrm>
            <a:off x="1459939" y="6099192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i="1" dirty="0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testzsírtartalom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és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b="1" i="1" dirty="0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tojássárgája</a:t>
            </a:r>
            <a:r>
              <a:rPr lang="en-US" sz="2000" b="1" i="1" dirty="0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8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arány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ának</a:t>
            </a:r>
            <a:r>
              <a:rPr lang="hu-HU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kapcsolata</a:t>
            </a:r>
            <a:r>
              <a:rPr lang="en-US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tojótyúkok</a:t>
            </a:r>
            <a:r>
              <a:rPr lang="hu-HU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</a:t>
            </a:r>
            <a:endParaRPr lang="hu-H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600" y="1714500"/>
            <a:ext cx="4639400" cy="37130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14500"/>
            <a:ext cx="4639400" cy="37130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4" name="Téglalap 3"/>
          <p:cNvSpPr/>
          <p:nvPr/>
        </p:nvSpPr>
        <p:spPr>
          <a:xfrm>
            <a:off x="3952863" y="4479164"/>
            <a:ext cx="186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r=0,401; P&lt;0,001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16" name="Téglalap 15"/>
          <p:cNvSpPr/>
          <p:nvPr/>
        </p:nvSpPr>
        <p:spPr>
          <a:xfrm>
            <a:off x="9145713" y="4496822"/>
            <a:ext cx="186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r=0,4</a:t>
            </a:r>
            <a:r>
              <a:rPr lang="hu-HU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69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; P&lt;0,001</a:t>
            </a:r>
            <a:endParaRPr lang="hu-HU" dirty="0">
              <a:solidFill>
                <a:schemeClr val="tx1"/>
              </a:solidFill>
            </a:endParaRPr>
          </a:p>
        </p:txBody>
      </p:sp>
      <p:grpSp>
        <p:nvGrpSpPr>
          <p:cNvPr id="13" name="Csoportba foglalás 12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2100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4" name="Rectangle 4"/>
          <p:cNvSpPr>
            <a:spLocks noGrp="1" noChangeArrowheads="1"/>
          </p:cNvSpPr>
          <p:nvPr>
            <p:ph type="title"/>
          </p:nvPr>
        </p:nvSpPr>
        <p:spPr>
          <a:xfrm>
            <a:off x="1828800" y="2687161"/>
            <a:ext cx="8534400" cy="2087563"/>
          </a:xfr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hu-HU" sz="4400" dirty="0">
                <a:solidFill>
                  <a:srgbClr val="C00000"/>
                </a:solidFill>
              </a:rPr>
              <a:t>A </a:t>
            </a:r>
            <a:r>
              <a:rPr lang="hu-HU" sz="4400" dirty="0" err="1">
                <a:solidFill>
                  <a:srgbClr val="C00000"/>
                </a:solidFill>
              </a:rPr>
              <a:t>beólazáskori</a:t>
            </a:r>
            <a:r>
              <a:rPr lang="hu-HU" sz="4400" dirty="0">
                <a:solidFill>
                  <a:srgbClr val="C00000"/>
                </a:solidFill>
              </a:rPr>
              <a:t> testzsírtartalom hatása a tojótyúkok termelésére és tojásösszetételük alakulására</a:t>
            </a:r>
            <a:endParaRPr lang="en-US" sz="4400" dirty="0">
              <a:solidFill>
                <a:srgbClr val="C00000"/>
              </a:solidFill>
            </a:endParaRPr>
          </a:p>
        </p:txBody>
      </p:sp>
      <p:pic>
        <p:nvPicPr>
          <p:cNvPr id="12" name="Picture 2" descr="DSC_888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1" y="782160"/>
            <a:ext cx="2098685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 descr="IMG_025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1" y="782160"/>
            <a:ext cx="2159211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5" descr="281x144_broken_egg_istoc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9432" y="5049360"/>
            <a:ext cx="2584169" cy="16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58434" name="Picture 2" descr="Tojás frissességének megőrzés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5143500"/>
            <a:ext cx="2286000" cy="15694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0" name="Csoportba foglalás 9"/>
          <p:cNvGrpSpPr/>
          <p:nvPr/>
        </p:nvGrpSpPr>
        <p:grpSpPr>
          <a:xfrm>
            <a:off x="1714925" y="168306"/>
            <a:ext cx="8762150" cy="552618"/>
            <a:chOff x="2158386" y="168306"/>
            <a:chExt cx="8762150" cy="552618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xmlns="" id="{F295F25E-9563-77E8-E52C-5627D019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01"/>
            <a:stretch/>
          </p:blipFill>
          <p:spPr>
            <a:xfrm>
              <a:off x="2158386" y="193750"/>
              <a:ext cx="1296144" cy="476250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xmlns="" id="{72DE4212-741F-B6B9-3CE6-1F646347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211" y="168306"/>
              <a:ext cx="1345325" cy="552618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xmlns="" id="{FA2BA5DC-CA33-BE03-0156-F830B37CE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58787" y="183600"/>
              <a:ext cx="1512168" cy="53732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5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364" grpId="0" animBg="1"/>
    </p:bldLst>
  </p:timing>
</p:sld>
</file>

<file path=ppt/theme/_rels/theme2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-téma">
  <a:themeElements>
    <a:clrScheme name="Office-tém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-téma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-té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-tém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-tém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apír">
  <a:themeElements>
    <a:clrScheme name="Papí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í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í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18560</TotalTime>
  <Words>1081</Words>
  <Application>Microsoft Office PowerPoint</Application>
  <PresentationFormat>Egyéni</PresentationFormat>
  <Paragraphs>263</Paragraphs>
  <Slides>42</Slides>
  <Notes>2</Notes>
  <HiddenSlides>0</HiddenSlides>
  <MMClips>1</MMClips>
  <ScaleCrop>false</ScaleCrop>
  <HeadingPairs>
    <vt:vector size="6" baseType="variant">
      <vt:variant>
        <vt:lpstr>Téma</vt:lpstr>
      </vt:variant>
      <vt:variant>
        <vt:i4>2</vt:i4>
      </vt:variant>
      <vt:variant>
        <vt:lpstr>Beágyazott OLE kiszolgálók</vt:lpstr>
      </vt:variant>
      <vt:variant>
        <vt:i4>1</vt:i4>
      </vt:variant>
      <vt:variant>
        <vt:lpstr>Diacímek</vt:lpstr>
      </vt:variant>
      <vt:variant>
        <vt:i4>42</vt:i4>
      </vt:variant>
    </vt:vector>
  </HeadingPairs>
  <TitlesOfParts>
    <vt:vector size="45" baseType="lpstr">
      <vt:lpstr>Office-téma</vt:lpstr>
      <vt:lpstr>Papír</vt:lpstr>
      <vt:lpstr>Diagram</vt:lpstr>
      <vt:lpstr>Képalkotó vizsgálatok nyújtotta lehetőségek a tojástermeléssel kapcsolatos kutatásokban </vt:lpstr>
      <vt:lpstr>PowerPoint bemutató</vt:lpstr>
      <vt:lpstr>PowerPoint bemutató</vt:lpstr>
      <vt:lpstr>TETRA SL és TETRA BLANCA tojótyúkok test- és tojásösszetétel változásának összehasonlító vizsgálata</vt:lpstr>
      <vt:lpstr>PowerPoint bemutató</vt:lpstr>
      <vt:lpstr>PowerPoint bemutató</vt:lpstr>
      <vt:lpstr>PowerPoint bemutató</vt:lpstr>
      <vt:lpstr>PowerPoint bemutató</vt:lpstr>
      <vt:lpstr>A beólazáskori testzsírtartalom hatása a tojótyúkok termelésére és tojásösszetételük alakulására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A tojásösszetétel becslése CT-vel</vt:lpstr>
      <vt:lpstr>PowerPoint bemutató</vt:lpstr>
      <vt:lpstr>PowerPoint bemutató</vt:lpstr>
      <vt:lpstr>PowerPoint bemutató</vt:lpstr>
      <vt:lpstr>A tojássárgája arányának hatása a csibék kelési súlyára, növekedésére és testösszetétel változására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A csontok vizsgálata CT-vel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  <vt:lpstr>PowerPoint bemutató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dia</dc:title>
  <dc:creator>donkot</dc:creator>
  <cp:lastModifiedBy>Fajtai Dániel</cp:lastModifiedBy>
  <cp:revision>301</cp:revision>
  <cp:lastPrinted>1601-01-01T00:00:00Z</cp:lastPrinted>
  <dcterms:created xsi:type="dcterms:W3CDTF">2008-07-11T07:21:47Z</dcterms:created>
  <dcterms:modified xsi:type="dcterms:W3CDTF">2024-10-04T08:31:40Z</dcterms:modified>
</cp:coreProperties>
</file>